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Germania One"/>
      <p:regular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1334BC-74BA-4B0C-A76E-5B41B22E9BEC}">
  <a:tblStyle styleId="{AA1334BC-74BA-4B0C-A76E-5B41B22E9B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GermaniaOne-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Hello everybody! It’s really good to be back at Stir Trek. Every time I come back I feel like I’m reconnecting with my tribe.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Have you ever built a gadget or a gizmo or a </a:t>
            </a:r>
            <a:r>
              <a:rPr lang="en">
                <a:solidFill>
                  <a:schemeClr val="dk1"/>
                </a:solidFill>
              </a:rPr>
              <a:t>thingamabob</a:t>
            </a:r>
            <a:r>
              <a:rPr lang="en">
                <a:solidFill>
                  <a:schemeClr val="dk1"/>
                </a:solidFill>
              </a:rPr>
              <a:t> and then had a difficult time reconfiguring it for different scenarios? Maybe you needed to change WIFI credentials or drive a robot around the yard. Maybe you found it difficult to change the mash setpoint on your experimental microbrewery.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 was in that exact </a:t>
            </a:r>
            <a:r>
              <a:rPr lang="en">
                <a:solidFill>
                  <a:schemeClr val="dk1"/>
                </a:solidFill>
              </a:rPr>
              <a:t>predicament</a:t>
            </a:r>
            <a:r>
              <a:rPr lang="en">
                <a:solidFill>
                  <a:schemeClr val="dk1"/>
                </a:solidFill>
              </a:rPr>
              <a:t> with a gadget I had made. I despaired of every having a simple way to change the initial conditions. That is until I found out about Microsoft's </a:t>
            </a:r>
            <a:r>
              <a:rPr b="1" lang="en">
                <a:solidFill>
                  <a:schemeClr val="dk1"/>
                </a:solidFill>
              </a:rPr>
              <a:t>.NET MAUI</a:t>
            </a:r>
            <a:r>
              <a:rPr lang="en">
                <a:solidFill>
                  <a:schemeClr val="dk1"/>
                </a:solidFill>
              </a:rPr>
              <a:t> framework. The </a:t>
            </a:r>
            <a:r>
              <a:rPr b="1" lang="en">
                <a:solidFill>
                  <a:schemeClr val="dk1"/>
                </a:solidFill>
              </a:rPr>
              <a:t>Multi-Platform Application UI</a:t>
            </a:r>
            <a:r>
              <a:rPr lang="en">
                <a:solidFill>
                  <a:schemeClr val="dk1"/>
                </a:solidFill>
              </a:rPr>
              <a:t> framework helps you build apps for multiple platforms from a single codebase. That means one solution targeting Android, IOS, Windows, and Tizen.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I’ll be working with the Microsoft toolchain which means</a:t>
            </a:r>
            <a:r>
              <a:rPr i="1" lang="en">
                <a:solidFill>
                  <a:schemeClr val="dk1"/>
                </a:solidFill>
              </a:rPr>
              <a:t> Visual Studio 2022 Community Edition </a:t>
            </a:r>
            <a:r>
              <a:rPr lang="en">
                <a:solidFill>
                  <a:schemeClr val="dk1"/>
                </a:solidFill>
              </a:rPr>
              <a:t>and </a:t>
            </a:r>
            <a:r>
              <a:rPr i="1" lang="en">
                <a:solidFill>
                  <a:schemeClr val="dk1"/>
                </a:solidFill>
              </a:rPr>
              <a:t>VS Code</a:t>
            </a:r>
            <a:r>
              <a:rPr lang="en">
                <a:solidFill>
                  <a:schemeClr val="dk1"/>
                </a:solidFill>
              </a:rPr>
              <a:t>. If you want to see MAUI development with the Apple ecosystem check out </a:t>
            </a:r>
            <a:r>
              <a:rPr b="1" lang="en">
                <a:solidFill>
                  <a:schemeClr val="dk1"/>
                </a:solidFill>
              </a:rPr>
              <a:t>Sam Basu’s  ‘Open Source XAML Takes You Places!’ </a:t>
            </a:r>
            <a:r>
              <a:rPr lang="en">
                <a:solidFill>
                  <a:schemeClr val="dk1"/>
                </a:solidFill>
              </a:rPr>
              <a:t>at </a:t>
            </a:r>
            <a:r>
              <a:rPr b="1" lang="en">
                <a:solidFill>
                  <a:schemeClr val="dk1"/>
                </a:solidFill>
              </a:rPr>
              <a:t>1:00 PM </a:t>
            </a:r>
            <a:r>
              <a:rPr lang="en">
                <a:solidFill>
                  <a:schemeClr val="dk1"/>
                </a:solidFill>
              </a:rPr>
              <a:t>in </a:t>
            </a:r>
            <a:r>
              <a:rPr b="1" lang="en">
                <a:solidFill>
                  <a:schemeClr val="dk1"/>
                </a:solidFill>
              </a:rPr>
              <a:t>Sith</a:t>
            </a:r>
            <a:r>
              <a:rPr lang="en">
                <a:solidFill>
                  <a:schemeClr val="dk1"/>
                </a:solidFill>
              </a:rPr>
              <a:t>. If you’re more familiar with web development you might want to corner </a:t>
            </a:r>
            <a:r>
              <a:rPr b="1" lang="en">
                <a:solidFill>
                  <a:schemeClr val="dk1"/>
                </a:solidFill>
              </a:rPr>
              <a:t>Heath Murphey</a:t>
            </a:r>
            <a:r>
              <a:rPr lang="en">
                <a:solidFill>
                  <a:schemeClr val="dk1"/>
                </a:solidFill>
              </a:rPr>
              <a:t> or</a:t>
            </a:r>
            <a:r>
              <a:rPr b="1" lang="en">
                <a:solidFill>
                  <a:schemeClr val="dk1"/>
                </a:solidFill>
              </a:rPr>
              <a:t> Sam Basu </a:t>
            </a:r>
            <a:r>
              <a:rPr lang="en">
                <a:solidFill>
                  <a:schemeClr val="dk1"/>
                </a:solidFill>
              </a:rPr>
              <a:t>and talk about PWAs and Blazor Webassembly. Heath gave a talk this mourning about the death of mobile apps. We’ll show him!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the end of the session I hope that you have ideas for new ways to control your own gadgets and the confidence to try out mobile development with .NET MAUI.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d163cc447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d163cc447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a:t>
            </a:r>
            <a:r>
              <a:rPr lang="en"/>
              <a:t>nstantiate a Bluetooth object. This will also start advertising so that the gadget will be visible to Bluetooth scanning.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163cc447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163cc447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s</a:t>
            </a:r>
            <a:r>
              <a:rPr lang="en"/>
              <a:t>et the services callback.</a:t>
            </a:r>
            <a:endParaRPr b="1">
              <a:solidFill>
                <a:srgbClr val="FF0000"/>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
              <a:t>If you need even more functionality out of your UART connection take a look at the </a:t>
            </a:r>
            <a:r>
              <a:rPr b="1" lang="en"/>
              <a:t>ble_uart_repl.py</a:t>
            </a:r>
            <a:r>
              <a:rPr lang="en"/>
              <a:t> example.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c6e384a5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c6e384a5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want the gadget to continue blinking as well as respond to Bluetooth events.  There are a couple of ways to do this;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Preemptive multiprocessing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Cooperative multiprocessing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Both have a set of “processes”  or “tasks” that are selected to run by a “scheduler.” The difference is how the scheduler regains control from a process.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153f87cc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d153f87cc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a preemptive scheduler, a process is interrupted by the scheduler and control passed to the next process. Since the scheduler can interrupt the process at any point in its execution, the scheduler needs to manage the processes state.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ad4c05a2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ad4c05a2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a cooperative scheduler, it is up to the process to ensure that it relinquishes control only when it is in a valid state. The scheduler doesn’t need to manage as much state and can therefore be simpler. Simple is good when you have a microcontroller with limited RAM.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MicroPython provides a cooperative multitasking environment in the form of the </a:t>
            </a:r>
            <a:r>
              <a:rPr b="1" lang="en">
                <a:solidFill>
                  <a:schemeClr val="dk1"/>
                </a:solidFill>
              </a:rPr>
              <a:t>asyncio</a:t>
            </a:r>
            <a:r>
              <a:rPr lang="en">
                <a:solidFill>
                  <a:schemeClr val="dk1"/>
                </a:solidFill>
              </a:rPr>
              <a:t> library.</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e52b444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e52b444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have Bluetooth running on the Pico W, right? Are we sure? How do we test it out without writing the entire app?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an app named </a:t>
            </a:r>
            <a:r>
              <a:rPr i="1" lang="en"/>
              <a:t>Serial Bluetooth Terminal</a:t>
            </a:r>
            <a:r>
              <a:rPr lang="en"/>
              <a:t> that I download off of the Google App Store. It opens a connection to a Bluetooth device and then sends and receives text with the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has a handy macro function and I assigned some Python source code to named macros. This is the proof-of-concept environment to test the Bluetooth code running on the Pico.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ab631a03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ab631a03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testing with the terminal program, I found that a number of the macros didn’t seem to be working properly; the longer macros were causing the </a:t>
            </a:r>
            <a:r>
              <a:rPr lang="en"/>
              <a:t>gadget</a:t>
            </a:r>
            <a:r>
              <a:rPr lang="en"/>
              <a:t> to throw a syntax-error exception.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few calls to </a:t>
            </a:r>
            <a:r>
              <a:rPr b="1" lang="en"/>
              <a:t>print()</a:t>
            </a:r>
            <a:r>
              <a:rPr lang="en"/>
              <a:t> revealed that my strings were being truncated</a:t>
            </a:r>
            <a:r>
              <a:rPr lang="en"/>
              <a:t>. No problem. I’ll just buffer the data until I get a complete string delimited by square </a:t>
            </a:r>
            <a:r>
              <a:rPr lang="en"/>
              <a:t>brackets.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that concludes the evolution of the gadgets Bluetooth configuration interface. So far we have: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A gadget made with a Raspberry Pi Pico W.</a:t>
            </a:r>
            <a:endParaRPr/>
          </a:p>
          <a:p>
            <a:pPr indent="-298450" lvl="0" marL="457200" rtl="0" algn="l">
              <a:spcBef>
                <a:spcPts val="0"/>
              </a:spcBef>
              <a:spcAft>
                <a:spcPts val="0"/>
              </a:spcAft>
              <a:buSzPts val="1100"/>
              <a:buAutoNum type="arabicPeriod"/>
            </a:pPr>
            <a:r>
              <a:rPr lang="en"/>
              <a:t>A way to set configurations over Bluetooth.</a:t>
            </a:r>
            <a:endParaRPr/>
          </a:p>
          <a:p>
            <a:pPr indent="-298450" lvl="0" marL="457200" rtl="0" algn="l">
              <a:spcBef>
                <a:spcPts val="0"/>
              </a:spcBef>
              <a:spcAft>
                <a:spcPts val="0"/>
              </a:spcAft>
              <a:buSzPts val="1100"/>
              <a:buAutoNum type="arabicPeriod"/>
            </a:pPr>
            <a:r>
              <a:rPr lang="en"/>
              <a:t>A mechanism to persist configurations across reboots.</a:t>
            </a:r>
            <a:endParaRPr/>
          </a:p>
          <a:p>
            <a:pPr indent="-298450" lvl="0" marL="457200" rtl="0" algn="l">
              <a:spcBef>
                <a:spcPts val="0"/>
              </a:spcBef>
              <a:spcAft>
                <a:spcPts val="0"/>
              </a:spcAft>
              <a:buSzPts val="1100"/>
              <a:buAutoNum type="arabicPeriod"/>
            </a:pPr>
            <a:r>
              <a:rPr lang="en"/>
              <a:t>A tool to make sure it’s all working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we’ll look at the Android app we’ll build to configure our gadget.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b0fc37e49_1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b0fc37e49_1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an idea of what we want to build. A ballpoint-and-napkin is all you really need or you can use a wireframe tool like Balsamiq or Pencil. You can also just crack open Visual Studio and start coding but after you’ve familiarized yourself with what’s available I still think that it’s a good idea to take a step back and clarify </a:t>
            </a:r>
            <a:r>
              <a:rPr lang="en"/>
              <a:t>your ideas by sketching them out.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mobile app is going to have two main screens.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Seeds</a:t>
            </a:r>
            <a:r>
              <a:rPr lang="en"/>
              <a:t> screen will show a list of patterns with buttons to add a new pattern, edit an </a:t>
            </a:r>
            <a:r>
              <a:rPr lang="en"/>
              <a:t>existing</a:t>
            </a:r>
            <a:r>
              <a:rPr lang="en"/>
              <a:t> pattern, and send the pattern to the </a:t>
            </a:r>
            <a:r>
              <a:rPr lang="en"/>
              <a:t>gadget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Devices</a:t>
            </a:r>
            <a:r>
              <a:rPr lang="en"/>
              <a:t> screen will manage the Bluetooth connection and provide buttons for scanning for available devices and connecting to a specific </a:t>
            </a:r>
            <a:r>
              <a:rPr lang="en"/>
              <a:t>gadget</a:t>
            </a:r>
            <a:r>
              <a:rPr lang="en"/>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b0fc37e49_1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b0fc37e49_1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be using </a:t>
            </a:r>
            <a:r>
              <a:rPr i="1" lang="en"/>
              <a:t>Microsoft Visual Studio 2022 Community Edition</a:t>
            </a:r>
            <a:r>
              <a:rPr lang="en"/>
              <a:t> to build the mobile app. Because I have an Android phone and not an iPhone I’ll be concentrating on building an Android app. If you want to build for iPhone there are tutorials on the web that will help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Fire up the</a:t>
            </a:r>
            <a:r>
              <a:rPr i="1" lang="en"/>
              <a:t> </a:t>
            </a:r>
            <a:r>
              <a:rPr i="1" lang="en"/>
              <a:t>Visual Studio Installer</a:t>
            </a:r>
            <a:r>
              <a:rPr lang="en"/>
              <a:t> and install the </a:t>
            </a:r>
            <a:r>
              <a:rPr b="1" lang="en"/>
              <a:t>.NET Multi-Platform App UI development</a:t>
            </a:r>
            <a:r>
              <a:rPr lang="en"/>
              <a:t> workload.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installing the workload, launch </a:t>
            </a:r>
            <a:r>
              <a:rPr i="1" lang="en"/>
              <a:t>Visual Studio</a:t>
            </a:r>
            <a:r>
              <a:rPr lang="en"/>
              <a:t> and create a new MAUI app solution.</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163cc447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163cc447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new solution has some example code and links for documentation and tutorials. I don’t know about you but I like to run any example code to make sure that my environment is set up correctly. Remember that the </a:t>
            </a:r>
            <a:r>
              <a:rPr b="1" lang="en">
                <a:solidFill>
                  <a:schemeClr val="dk1"/>
                </a:solidFill>
              </a:rPr>
              <a:t>M</a:t>
            </a:r>
            <a:r>
              <a:rPr lang="en">
                <a:solidFill>
                  <a:schemeClr val="dk1"/>
                </a:solidFill>
              </a:rPr>
              <a:t> in </a:t>
            </a:r>
            <a:r>
              <a:rPr b="1" lang="en">
                <a:solidFill>
                  <a:schemeClr val="dk1"/>
                </a:solidFill>
              </a:rPr>
              <a:t>MAUI</a:t>
            </a:r>
            <a:r>
              <a:rPr lang="en">
                <a:solidFill>
                  <a:schemeClr val="dk1"/>
                </a:solidFill>
              </a:rPr>
              <a:t> stands for </a:t>
            </a:r>
            <a:r>
              <a:rPr i="1" lang="en">
                <a:solidFill>
                  <a:schemeClr val="dk1"/>
                </a:solidFill>
              </a:rPr>
              <a:t>multi-platform</a:t>
            </a:r>
            <a:r>
              <a:rPr lang="en">
                <a:solidFill>
                  <a:schemeClr val="dk1"/>
                </a:solidFill>
              </a:rPr>
              <a:t> so let’s hit the </a:t>
            </a:r>
            <a:r>
              <a:rPr i="1" lang="en">
                <a:solidFill>
                  <a:schemeClr val="dk1"/>
                </a:solidFill>
              </a:rPr>
              <a:t>Run </a:t>
            </a:r>
            <a:r>
              <a:rPr lang="en">
                <a:solidFill>
                  <a:schemeClr val="dk1"/>
                </a:solidFill>
              </a:rPr>
              <a:t>button…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a72540d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a72540d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a:t>
            </a:r>
            <a:r>
              <a:rPr lang="en"/>
              <a:t>gadget</a:t>
            </a:r>
            <a:r>
              <a:rPr lang="en"/>
              <a:t> is made from a Raspberry Pi Pico W, a Pimoroni Pico Unicorn Pack, and the MicroPython runtime.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Pico iW s a dual-core microcontroller with 2 MB of flash memory, 264 KB of SRAM, WIFI and Bluetooth.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Unicorn display is a 7x16 matrix of RGB goodness.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firmware is the MicroPython runtime provided by Pimoroni which contains support for their product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Altogether</a:t>
            </a:r>
            <a:r>
              <a:rPr lang="en"/>
              <a:t> they make up the </a:t>
            </a:r>
            <a:r>
              <a:rPr i="1" lang="en"/>
              <a:t>Conway’s Game Of Life Gadget</a:t>
            </a:r>
            <a:r>
              <a:rPr lang="en"/>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163cc44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163cc44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lang="en">
                <a:solidFill>
                  <a:schemeClr val="dk1"/>
                </a:solidFill>
              </a:rPr>
              <a:t>… to see the example running under the </a:t>
            </a:r>
            <a:r>
              <a:rPr i="1" lang="en">
                <a:solidFill>
                  <a:schemeClr val="dk1"/>
                </a:solidFill>
              </a:rPr>
              <a:t>Windows Machine</a:t>
            </a:r>
            <a:r>
              <a:rPr lang="en">
                <a:solidFill>
                  <a:schemeClr val="dk1"/>
                </a:solidFill>
              </a:rPr>
              <a:t> target.</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b0fc37e4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6b0fc37e4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nice that the example compiles and runs but that doesn’t get us to having </a:t>
            </a:r>
            <a:r>
              <a:rPr i="1" lang="en"/>
              <a:t>multi-</a:t>
            </a:r>
            <a:r>
              <a:rPr lang="en"/>
              <a:t> covered in the </a:t>
            </a:r>
            <a:r>
              <a:rPr i="1" lang="en"/>
              <a:t>multi-platform</a:t>
            </a:r>
            <a:r>
              <a:rPr lang="en"/>
              <a:t> promise. There are some tasks that we need to accomplish before we can debug our mobile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need to make sure that the Android SDK is installed, from the </a:t>
            </a:r>
            <a:r>
              <a:rPr i="1" lang="en"/>
              <a:t>Tools</a:t>
            </a:r>
            <a:r>
              <a:rPr lang="en"/>
              <a:t> menu select </a:t>
            </a:r>
            <a:r>
              <a:rPr i="1" lang="en"/>
              <a:t>Android SDK Manager…</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163cc447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d163cc447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dk1"/>
                </a:solidFill>
              </a:rPr>
              <a:t> with the correct tools.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d163cc447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d163cc447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Make sure we have an emulator configured, from the </a:t>
            </a:r>
            <a:r>
              <a:rPr i="1" lang="en">
                <a:solidFill>
                  <a:schemeClr val="dk1"/>
                </a:solidFill>
              </a:rPr>
              <a:t>Tools</a:t>
            </a:r>
            <a:r>
              <a:rPr lang="en">
                <a:solidFill>
                  <a:schemeClr val="dk1"/>
                </a:solidFill>
              </a:rPr>
              <a:t> menu select </a:t>
            </a:r>
            <a:r>
              <a:rPr i="1" lang="en">
                <a:solidFill>
                  <a:schemeClr val="dk1"/>
                </a:solidFill>
              </a:rPr>
              <a:t>Android Device Manager…</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Create an emulator</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Start the emulator</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b0fc37e4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6b0fc37e4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Next, we need to enable the Android target in the projects properties sheet.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163cc447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163cc447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Because we’ll be side loading the app, set the Release package format to </a:t>
            </a:r>
            <a:r>
              <a:rPr b="1" lang="en">
                <a:solidFill>
                  <a:schemeClr val="dk1"/>
                </a:solidFill>
              </a:rPr>
              <a:t>apk</a:t>
            </a:r>
            <a:r>
              <a:rPr lang="en">
                <a:solidFill>
                  <a:schemeClr val="dk1"/>
                </a:solidFill>
              </a:rPr>
              <a:t>, also in project properties.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b0fc37e4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b0fc37e4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 the emulator that we created earlier, hit the </a:t>
            </a:r>
            <a:r>
              <a:rPr b="1" lang="en"/>
              <a:t>Run</a:t>
            </a:r>
            <a:r>
              <a:rPr lang="en"/>
              <a:t> button…</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163cc447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163cc447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marvel at our multi-platform app.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0ff4291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0ff4291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get to the whole point of this session - Multi-platform </a:t>
            </a:r>
            <a:r>
              <a:rPr lang="en"/>
              <a:t>development</a:t>
            </a:r>
            <a:r>
              <a:rPr lang="en"/>
              <a:t> with MAUI and .NET.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 be concentrating on </a:t>
            </a:r>
            <a:r>
              <a:rPr lang="en"/>
              <a:t>describing</a:t>
            </a:r>
            <a:r>
              <a:rPr lang="en"/>
              <a:t> the features that I used to build the configuration tool for my </a:t>
            </a:r>
            <a:r>
              <a:rPr lang="en"/>
              <a:t>gadget</a:t>
            </a:r>
            <a:r>
              <a:rPr lang="en"/>
              <a:t> and the places </a:t>
            </a:r>
            <a:r>
              <a:rPr lang="en"/>
              <a:t>where</a:t>
            </a:r>
            <a:r>
              <a:rPr lang="en"/>
              <a:t> I stumbled. Remember the MAUI default project “Welcome” screen? There is a huge amount of information, both from Microsoft and from 3rd parties, on how to build apps with MAUI.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0624d614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0624d614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as we depended on third-party Python libraries for the microcontroller project, we’ll use third-party packages on the mobile app side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Plugin.BLE</a:t>
            </a:r>
            <a:r>
              <a:rPr lang="en"/>
              <a:t> gives easy access to the Bluetooth Low Energy </a:t>
            </a:r>
            <a:r>
              <a:rPr lang="en"/>
              <a:t>functionality</a:t>
            </a:r>
            <a:r>
              <a:rPr lang="en"/>
              <a:t> on the mobile device.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a72540d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a72540d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first version of the Game Of Life </a:t>
            </a:r>
            <a:r>
              <a:rPr lang="en"/>
              <a:t>gadget</a:t>
            </a:r>
            <a:r>
              <a:rPr lang="en"/>
              <a:t>, the state machines initial state, the “seed”, is hardcoded as a Python dictionary literal. Changing the seed, involves: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Start the computer.</a:t>
            </a:r>
            <a:endParaRPr/>
          </a:p>
          <a:p>
            <a:pPr indent="-298450" lvl="0" marL="457200" rtl="0" algn="l">
              <a:spcBef>
                <a:spcPts val="0"/>
              </a:spcBef>
              <a:spcAft>
                <a:spcPts val="0"/>
              </a:spcAft>
              <a:buSzPts val="1100"/>
              <a:buAutoNum type="arabicPeriod"/>
            </a:pPr>
            <a:r>
              <a:rPr lang="en"/>
              <a:t>Launch an editor.</a:t>
            </a:r>
            <a:endParaRPr/>
          </a:p>
          <a:p>
            <a:pPr indent="-298450" lvl="0" marL="457200" rtl="0" algn="l">
              <a:spcBef>
                <a:spcPts val="0"/>
              </a:spcBef>
              <a:spcAft>
                <a:spcPts val="0"/>
              </a:spcAft>
              <a:buSzPts val="1100"/>
              <a:buAutoNum type="arabicPeriod"/>
            </a:pPr>
            <a:r>
              <a:rPr lang="en"/>
              <a:t>Change the source code.</a:t>
            </a:r>
            <a:endParaRPr/>
          </a:p>
          <a:p>
            <a:pPr indent="-298450" lvl="0" marL="457200" rtl="0" algn="l">
              <a:spcBef>
                <a:spcPts val="0"/>
              </a:spcBef>
              <a:spcAft>
                <a:spcPts val="0"/>
              </a:spcAft>
              <a:buSzPts val="1100"/>
              <a:buAutoNum type="arabicPeriod"/>
            </a:pPr>
            <a:r>
              <a:rPr lang="en"/>
              <a:t>Upload the source to the microcontroller.</a:t>
            </a:r>
            <a:endParaRPr/>
          </a:p>
          <a:p>
            <a:pPr indent="-298450" lvl="0" marL="457200" rtl="0" algn="l">
              <a:spcBef>
                <a:spcPts val="0"/>
              </a:spcBef>
              <a:spcAft>
                <a:spcPts val="0"/>
              </a:spcAft>
              <a:buSzPts val="1100"/>
              <a:buAutoNum type="arabicPeriod"/>
            </a:pPr>
            <a:r>
              <a:rPr lang="en"/>
              <a:t>Reboot the </a:t>
            </a:r>
            <a:r>
              <a:rPr lang="en"/>
              <a:t>gadget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shall we say, “sub-optimal.”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163cc447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163cc447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these </a:t>
            </a:r>
            <a:r>
              <a:rPr b="1" lang="en"/>
              <a:t>SQLite </a:t>
            </a:r>
            <a:r>
              <a:rPr lang="en"/>
              <a:t>packages give us a simple, on-device, relational store for our list of seeds.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0ff4291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0ff4291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we’ll cover in the rest of the session:</a:t>
            </a:r>
            <a:endParaRPr/>
          </a:p>
          <a:p>
            <a:pPr indent="0" lvl="0" marL="0" rtl="0" algn="l">
              <a:spcBef>
                <a:spcPts val="0"/>
              </a:spcBef>
              <a:spcAft>
                <a:spcPts val="0"/>
              </a:spcAft>
              <a:buNone/>
            </a:pPr>
            <a:r>
              <a:t/>
            </a:r>
            <a:endParaRPr/>
          </a:p>
          <a:p>
            <a:pPr indent="-298450" lvl="0" marL="914400" rtl="0" algn="l">
              <a:spcBef>
                <a:spcPts val="0"/>
              </a:spcBef>
              <a:spcAft>
                <a:spcPts val="0"/>
              </a:spcAft>
              <a:buClr>
                <a:schemeClr val="dk1"/>
              </a:buClr>
              <a:buSzPts val="1100"/>
              <a:buAutoNum type="arabicPeriod"/>
            </a:pPr>
            <a:r>
              <a:rPr lang="en">
                <a:solidFill>
                  <a:schemeClr val="dk1"/>
                </a:solidFill>
              </a:rPr>
              <a:t>MVVM vs </a:t>
            </a:r>
            <a:r>
              <a:rPr lang="en">
                <a:solidFill>
                  <a:schemeClr val="dk1"/>
                </a:solidFill>
              </a:rPr>
              <a:t>Code-behind</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Dependency Injection</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Defining the UI with XAML</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Navigating between Screens</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Functionality as Service</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Interacting with the Hardware</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Debugging on the Metal</a:t>
            </a:r>
            <a:endParaRPr>
              <a:solidFill>
                <a:schemeClr val="dk1"/>
              </a:solidFill>
            </a:endParaRPr>
          </a:p>
          <a:p>
            <a:pPr indent="-298450" lvl="0" marL="914400" rtl="0" algn="l">
              <a:spcBef>
                <a:spcPts val="0"/>
              </a:spcBef>
              <a:spcAft>
                <a:spcPts val="0"/>
              </a:spcAft>
              <a:buClr>
                <a:schemeClr val="dk1"/>
              </a:buClr>
              <a:buSzPts val="1100"/>
              <a:buAutoNum type="arabicPeriod"/>
            </a:pPr>
            <a:r>
              <a:rPr lang="en">
                <a:solidFill>
                  <a:schemeClr val="dk1"/>
                </a:solidFill>
              </a:rPr>
              <a:t>Deploying to Android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 seems like a long list so I guess we’d better be at it.</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0ff4291f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0ff4291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Model-View-ViewModel</a:t>
            </a:r>
            <a:r>
              <a:rPr lang="en"/>
              <a:t> pattern splits functionality into loosely coupled classes to provide </a:t>
            </a:r>
            <a:r>
              <a:rPr lang="en"/>
              <a:t>better</a:t>
            </a:r>
            <a:r>
              <a:rPr lang="en"/>
              <a:t> testability and </a:t>
            </a:r>
            <a:r>
              <a:rPr lang="en"/>
              <a:t>maintainability of an application. In a large, commercial application you would want to use the </a:t>
            </a:r>
            <a:r>
              <a:rPr b="1" lang="en"/>
              <a:t>MVVM</a:t>
            </a:r>
            <a:r>
              <a:rPr lang="en"/>
              <a:t> pattern for just those reasons.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look at the </a:t>
            </a:r>
            <a:r>
              <a:rPr i="1" lang="en"/>
              <a:t>Solution Explorer</a:t>
            </a:r>
            <a:r>
              <a:rPr lang="en"/>
              <a:t> pane for the project you won’t see a folder called </a:t>
            </a:r>
            <a:r>
              <a:rPr b="1" lang="en"/>
              <a:t>ViewModels</a:t>
            </a:r>
            <a:r>
              <a:rPr lang="en"/>
              <a:t>. Like all patterns in software development, MVVM works best when there is a reason to use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application is very simple so we are going to dispense with the complexity of the </a:t>
            </a:r>
            <a:r>
              <a:rPr b="1" lang="en">
                <a:solidFill>
                  <a:schemeClr val="dk1"/>
                </a:solidFill>
              </a:rPr>
              <a:t>MVVM</a:t>
            </a:r>
            <a:r>
              <a:rPr lang="en">
                <a:solidFill>
                  <a:schemeClr val="dk1"/>
                </a:solidFill>
              </a:rPr>
              <a:t> pattern and use the </a:t>
            </a:r>
            <a:r>
              <a:rPr b="1" lang="en">
                <a:solidFill>
                  <a:schemeClr val="dk1"/>
                </a:solidFill>
              </a:rPr>
              <a:t>code-behind</a:t>
            </a:r>
            <a:r>
              <a:rPr lang="en">
                <a:solidFill>
                  <a:schemeClr val="dk1"/>
                </a:solidFill>
              </a:rPr>
              <a:t> model. Each view will consist of an XAML file describing the widgets and a C# file containing the code for manipulating the UI. The XAML will bind to properties of the class and event handlers will process user interactions.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decide to use </a:t>
            </a:r>
            <a:r>
              <a:rPr lang="en">
                <a:solidFill>
                  <a:schemeClr val="dk1"/>
                </a:solidFill>
              </a:rPr>
              <a:t> the </a:t>
            </a:r>
            <a:r>
              <a:rPr b="1" lang="en">
                <a:solidFill>
                  <a:schemeClr val="dk1"/>
                </a:solidFill>
              </a:rPr>
              <a:t>MVVM</a:t>
            </a:r>
            <a:r>
              <a:rPr lang="en">
                <a:solidFill>
                  <a:schemeClr val="dk1"/>
                </a:solidFill>
              </a:rPr>
              <a:t> pattern in your app, you will definitely want to use the </a:t>
            </a:r>
            <a:r>
              <a:rPr i="1" lang="en">
                <a:solidFill>
                  <a:schemeClr val="dk1"/>
                </a:solidFill>
              </a:rPr>
              <a:t>MVVM Community Toolkit</a:t>
            </a:r>
            <a:r>
              <a:rPr lang="en">
                <a:solidFill>
                  <a:schemeClr val="dk1"/>
                </a:solidFill>
              </a:rPr>
              <a:t>. Many of the examples that you find on StackOverflow will be using the toolkit which is a plus and you’ll see how the toolkit helps to manage the complexity inherent in the </a:t>
            </a:r>
            <a:r>
              <a:rPr b="1" lang="en">
                <a:solidFill>
                  <a:schemeClr val="dk1"/>
                </a:solidFill>
              </a:rPr>
              <a:t>MVVM</a:t>
            </a:r>
            <a:r>
              <a:rPr lang="en">
                <a:solidFill>
                  <a:schemeClr val="dk1"/>
                </a:solidFill>
              </a:rPr>
              <a:t> model.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0ff4291f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c0ff4291f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getting into XAML, let’s  look at </a:t>
            </a:r>
            <a:r>
              <a:rPr lang="en">
                <a:solidFill>
                  <a:schemeClr val="dk1"/>
                </a:solidFill>
              </a:rPr>
              <a:t>interfacing</a:t>
            </a:r>
            <a:r>
              <a:rPr lang="en">
                <a:solidFill>
                  <a:schemeClr val="dk1"/>
                </a:solidFill>
              </a:rPr>
              <a:t> the app with the mobile device. Your phone has a few radios, a camera, storage, and various internal sensors. Your app needs software to read from those devices and to control some of them.  In our case we’ll have a class called </a:t>
            </a:r>
            <a:r>
              <a:rPr i="1" lang="en">
                <a:solidFill>
                  <a:schemeClr val="dk1"/>
                </a:solidFill>
              </a:rPr>
              <a:t>BleManager</a:t>
            </a:r>
            <a:r>
              <a:rPr lang="en">
                <a:solidFill>
                  <a:schemeClr val="dk1"/>
                </a:solidFill>
              </a:rPr>
              <a:t> to manage the Bluetooth radio.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are two methods for getting an instance of the </a:t>
            </a:r>
            <a:r>
              <a:rPr i="1" lang="en">
                <a:solidFill>
                  <a:schemeClr val="dk1"/>
                </a:solidFill>
              </a:rPr>
              <a:t>BleManager</a:t>
            </a:r>
            <a:r>
              <a:rPr lang="en">
                <a:solidFill>
                  <a:schemeClr val="dk1"/>
                </a:solidFill>
              </a:rPr>
              <a:t> into our </a:t>
            </a:r>
            <a:r>
              <a:rPr b="1" lang="en">
                <a:solidFill>
                  <a:schemeClr val="dk1"/>
                </a:solidFill>
              </a:rPr>
              <a:t>DevicePage</a:t>
            </a:r>
            <a:r>
              <a:rPr lang="en">
                <a:solidFill>
                  <a:schemeClr val="dk1"/>
                </a:solidFill>
              </a:rPr>
              <a:t> instance. In the first example, the </a:t>
            </a:r>
            <a:r>
              <a:rPr i="1" lang="en">
                <a:solidFill>
                  <a:schemeClr val="dk1"/>
                </a:solidFill>
              </a:rPr>
              <a:t>BleManager </a:t>
            </a:r>
            <a:r>
              <a:rPr lang="en">
                <a:solidFill>
                  <a:schemeClr val="dk1"/>
                </a:solidFill>
              </a:rPr>
              <a:t>is </a:t>
            </a:r>
            <a:r>
              <a:rPr lang="en">
                <a:solidFill>
                  <a:schemeClr val="dk1"/>
                </a:solidFill>
              </a:rPr>
              <a:t>instantiated</a:t>
            </a:r>
            <a:r>
              <a:rPr lang="en">
                <a:solidFill>
                  <a:schemeClr val="dk1"/>
                </a:solidFill>
              </a:rPr>
              <a:t> by the </a:t>
            </a:r>
            <a:r>
              <a:rPr b="1" lang="en">
                <a:solidFill>
                  <a:schemeClr val="dk1"/>
                </a:solidFill>
              </a:rPr>
              <a:t>DevicePage</a:t>
            </a:r>
            <a:r>
              <a:rPr lang="en">
                <a:solidFill>
                  <a:schemeClr val="dk1"/>
                </a:solidFill>
              </a:rPr>
              <a:t> </a:t>
            </a:r>
            <a:r>
              <a:rPr lang="en">
                <a:solidFill>
                  <a:schemeClr val="dk1"/>
                </a:solidFill>
              </a:rPr>
              <a:t>constructor. This leads to tightly-coupled code. In the second example,  an </a:t>
            </a:r>
            <a:r>
              <a:rPr lang="en">
                <a:solidFill>
                  <a:schemeClr val="dk1"/>
                </a:solidFill>
              </a:rPr>
              <a:t>instance</a:t>
            </a:r>
            <a:r>
              <a:rPr lang="en">
                <a:solidFill>
                  <a:schemeClr val="dk1"/>
                </a:solidFill>
              </a:rPr>
              <a:t> of the class is passed in via the constructor.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163cc447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163cc447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don’t want instance creation to be mucking about in our UI code-behind files so we’ll inject it into the app using </a:t>
            </a:r>
            <a:r>
              <a:rPr b="1" lang="en">
                <a:solidFill>
                  <a:schemeClr val="dk1"/>
                </a:solidFill>
              </a:rPr>
              <a:t>dependency injection</a:t>
            </a:r>
            <a:r>
              <a:rPr lang="en">
                <a:solidFill>
                  <a:schemeClr val="dk1"/>
                </a:solidFill>
              </a:rPr>
              <a:t>. The magic of automatically passing objects via the constructor is provided by an </a:t>
            </a:r>
            <a:r>
              <a:rPr b="1" lang="en">
                <a:solidFill>
                  <a:schemeClr val="dk1"/>
                </a:solidFill>
              </a:rPr>
              <a:t>Inversion of Control </a:t>
            </a:r>
            <a:r>
              <a:rPr lang="en">
                <a:solidFill>
                  <a:schemeClr val="dk1"/>
                </a:solidFill>
              </a:rPr>
              <a:t>container.  This breaks the coupling between the </a:t>
            </a:r>
            <a:r>
              <a:rPr b="1" lang="en">
                <a:solidFill>
                  <a:schemeClr val="dk1"/>
                </a:solidFill>
              </a:rPr>
              <a:t>DevicePage </a:t>
            </a:r>
            <a:r>
              <a:rPr lang="en">
                <a:solidFill>
                  <a:schemeClr val="dk1"/>
                </a:solidFill>
              </a:rPr>
              <a:t>and the </a:t>
            </a:r>
            <a:r>
              <a:rPr i="1" lang="en">
                <a:solidFill>
                  <a:schemeClr val="dk1"/>
                </a:solidFill>
              </a:rPr>
              <a:t>BleManager </a:t>
            </a:r>
            <a:r>
              <a:rPr lang="en">
                <a:solidFill>
                  <a:schemeClr val="dk1"/>
                </a:solidFill>
              </a:rPr>
              <a:t>which in turn allows for better maintainability and a cleaner code base.</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c076cc31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6c076cc3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invoke this sweet, sweet magic?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i="1" lang="en"/>
              <a:t>MauiProgram</a:t>
            </a:r>
            <a:r>
              <a:rPr lang="en"/>
              <a:t> class is the entrypoint of the app and is created as part of the solution template.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b="1" lang="en"/>
              <a:t>register</a:t>
            </a:r>
            <a:r>
              <a:rPr lang="en"/>
              <a:t> the types of our service classes with the container.  Here we are telling the container that whenever a </a:t>
            </a:r>
            <a:r>
              <a:rPr i="1" lang="en"/>
              <a:t>BleManager </a:t>
            </a:r>
            <a:r>
              <a:rPr lang="en"/>
              <a:t>is required, use the singleton instance that has already been created.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d163cc447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d163cc447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register transient objects. In this case the container will create a new instance of the </a:t>
            </a:r>
            <a:r>
              <a:rPr i="1" lang="en"/>
              <a:t>SeedEditPage</a:t>
            </a:r>
            <a:r>
              <a:rPr lang="en"/>
              <a:t> everytime we navigate to that page. The page will already have instances of dependencies that were injected during construction.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c0ff4291f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c0ff4291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Extensible</a:t>
            </a:r>
            <a:r>
              <a:rPr b="1" lang="en"/>
              <a:t> Application Markup Language</a:t>
            </a:r>
            <a:r>
              <a:rPr lang="en"/>
              <a:t> or </a:t>
            </a:r>
            <a:r>
              <a:rPr b="1" lang="en"/>
              <a:t>XAML</a:t>
            </a:r>
            <a:r>
              <a:rPr lang="en"/>
              <a:t> is how we describe the user interface of our application.  A XAML element describes either a </a:t>
            </a:r>
            <a:r>
              <a:rPr b="1" lang="en"/>
              <a:t>Layout </a:t>
            </a:r>
            <a:r>
              <a:rPr lang="en"/>
              <a:t>or a </a:t>
            </a:r>
            <a:r>
              <a:rPr b="1" lang="en"/>
              <a:t>View</a:t>
            </a:r>
            <a:r>
              <a:rPr lang="en"/>
              <a:t>. Properties on those elements refine visual details of the element, define child elements, and bind values to the underlying page instance.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Layouts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layout determines how items are positioned on the screen. A </a:t>
            </a:r>
            <a:r>
              <a:rPr b="1" lang="en">
                <a:solidFill>
                  <a:schemeClr val="dk1"/>
                </a:solidFill>
              </a:rPr>
              <a:t>StackLayout</a:t>
            </a:r>
            <a:r>
              <a:rPr lang="en">
                <a:solidFill>
                  <a:schemeClr val="dk1"/>
                </a:solidFill>
              </a:rPr>
              <a:t> will position elements in a single row or column. A </a:t>
            </a:r>
            <a:r>
              <a:rPr b="1" lang="en">
                <a:solidFill>
                  <a:schemeClr val="dk1"/>
                </a:solidFill>
              </a:rPr>
              <a:t>Grid</a:t>
            </a:r>
            <a:r>
              <a:rPr lang="en">
                <a:solidFill>
                  <a:schemeClr val="dk1"/>
                </a:solidFill>
              </a:rPr>
              <a:t> layout will position things based on row and column identifiers. A </a:t>
            </a:r>
            <a:r>
              <a:rPr b="1" lang="en">
                <a:solidFill>
                  <a:schemeClr val="dk1"/>
                </a:solidFill>
              </a:rPr>
              <a:t>Canvas</a:t>
            </a:r>
            <a:r>
              <a:rPr lang="en">
                <a:solidFill>
                  <a:schemeClr val="dk1"/>
                </a:solidFill>
              </a:rPr>
              <a:t> gives you something to draw on.</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StackLayout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AbsoluteLayout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Grid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Canvas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163cc447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d163cc447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Views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Views are the actual components that the user will interact with. If you had a really long list of items to display you might put a </a:t>
            </a:r>
            <a:r>
              <a:rPr b="1" lang="en">
                <a:solidFill>
                  <a:schemeClr val="dk1"/>
                </a:solidFill>
              </a:rPr>
              <a:t>CollectionView</a:t>
            </a:r>
            <a:r>
              <a:rPr lang="en">
                <a:solidFill>
                  <a:schemeClr val="dk1"/>
                </a:solidFill>
              </a:rPr>
              <a:t> inside of a </a:t>
            </a:r>
            <a:r>
              <a:rPr b="1" lang="en">
                <a:solidFill>
                  <a:schemeClr val="dk1"/>
                </a:solidFill>
              </a:rPr>
              <a:t>ScrollView</a:t>
            </a:r>
            <a:r>
              <a:rPr lang="en">
                <a:solidFill>
                  <a:schemeClr val="dk1"/>
                </a:solidFill>
              </a:rPr>
              <a:t>. Your </a:t>
            </a:r>
            <a:r>
              <a:rPr b="1" lang="en">
                <a:solidFill>
                  <a:schemeClr val="dk1"/>
                </a:solidFill>
              </a:rPr>
              <a:t>CollectionView</a:t>
            </a:r>
            <a:r>
              <a:rPr lang="en">
                <a:solidFill>
                  <a:schemeClr val="dk1"/>
                </a:solidFill>
              </a:rPr>
              <a:t> might layout the properties of each item in a </a:t>
            </a:r>
            <a:r>
              <a:rPr b="1" lang="en">
                <a:solidFill>
                  <a:schemeClr val="dk1"/>
                </a:solidFill>
              </a:rPr>
              <a:t>Grid</a:t>
            </a:r>
            <a:r>
              <a:rPr lang="en">
                <a:solidFill>
                  <a:schemeClr val="dk1"/>
                </a:solidFill>
              </a:rPr>
              <a:t> </a:t>
            </a:r>
            <a:r>
              <a:rPr lang="en">
                <a:solidFill>
                  <a:schemeClr val="dk1"/>
                </a:solidFill>
              </a:rPr>
              <a:t>layout </a:t>
            </a:r>
            <a:r>
              <a:rPr lang="en">
                <a:solidFill>
                  <a:schemeClr val="dk1"/>
                </a:solidFill>
              </a:rPr>
              <a:t>which in turn uses </a:t>
            </a:r>
            <a:r>
              <a:rPr b="1" lang="en">
                <a:solidFill>
                  <a:schemeClr val="dk1"/>
                </a:solidFill>
              </a:rPr>
              <a:t>Label</a:t>
            </a:r>
            <a:r>
              <a:rPr lang="en">
                <a:solidFill>
                  <a:schemeClr val="dk1"/>
                </a:solidFill>
              </a:rPr>
              <a:t> views to display the items values.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Label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Button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CollectionView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ScrollView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Entry</a:t>
            </a:r>
            <a:endParaRPr>
              <a:solidFill>
                <a:schemeClr val="dk1"/>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lang="en">
                <a:solidFill>
                  <a:schemeClr val="dk1"/>
                </a:solidFill>
              </a:rPr>
              <a:t>The hierarchical nature of XAML might make you wish for a visual designer; that tool is named </a:t>
            </a:r>
            <a:r>
              <a:rPr b="1" lang="en">
                <a:solidFill>
                  <a:schemeClr val="dk1"/>
                </a:solidFill>
              </a:rPr>
              <a:t>Blend</a:t>
            </a:r>
            <a:r>
              <a:rPr lang="en">
                <a:solidFill>
                  <a:schemeClr val="dk1"/>
                </a:solidFill>
              </a:rPr>
              <a:t> and is included in a couple of the Visual Studio workloads. It is geared towards desktop and UWP development and is available with the </a:t>
            </a:r>
            <a:r>
              <a:rPr i="1" lang="en">
                <a:solidFill>
                  <a:schemeClr val="dk1"/>
                </a:solidFill>
              </a:rPr>
              <a:t>Visual Studio Community Edition</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simple app such as this doesn’t need a visual designer, using </a:t>
            </a:r>
            <a:r>
              <a:rPr b="1" lang="en">
                <a:solidFill>
                  <a:schemeClr val="dk1"/>
                </a:solidFill>
              </a:rPr>
              <a:t>Hot XAML Reload</a:t>
            </a:r>
            <a:r>
              <a:rPr lang="en">
                <a:solidFill>
                  <a:schemeClr val="dk1"/>
                </a:solidFill>
              </a:rPr>
              <a:t> you can easily tweak the UI.</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39e11765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39e11765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XAML file is going to have a corresponding C# file, aka the </a:t>
            </a:r>
            <a:r>
              <a:rPr b="1" lang="en"/>
              <a:t>c</a:t>
            </a:r>
            <a:r>
              <a:rPr b="1" lang="en"/>
              <a:t>ode-behind</a:t>
            </a:r>
            <a:r>
              <a:rPr i="1" lang="en"/>
              <a:t> </a:t>
            </a:r>
            <a:r>
              <a:rPr lang="en"/>
              <a:t>file. It is going to contain the actual code that is run when the user interacts with the app.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Properties</a:t>
            </a:r>
            <a:r>
              <a:rPr lang="en"/>
              <a:t> hold values that the XAML will bind to for display. Properties can be scalars or collections.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ab631a0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ab631a0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change how we configure a seed. We’ll make it a named list of tuples instead of a dictionary.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state machine will have a </a:t>
            </a:r>
            <a:r>
              <a:rPr b="1" lang="en"/>
              <a:t>load()</a:t>
            </a:r>
            <a:r>
              <a:rPr lang="en"/>
              <a:t> method to transform the list into the dictionary that the FSM needs.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163cc44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d163cc44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Event Handlers</a:t>
            </a:r>
            <a:r>
              <a:rPr lang="en"/>
              <a:t> are invoked when the user interacts with the app or lifecycle events occur.</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d163cc447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d163cc447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Service references</a:t>
            </a:r>
            <a:r>
              <a:rPr lang="en"/>
              <a:t> are instances of classes that provide persistence, validation, and other business logic. The code-behind file is where services are injected by the IoC container.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0ff4291f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c0ff4291f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MAUI </a:t>
            </a:r>
            <a:r>
              <a:rPr i="1" lang="en"/>
              <a:t>Shell</a:t>
            </a:r>
            <a:r>
              <a:rPr lang="en"/>
              <a:t> contains a URI-based navigation mechanism that uses </a:t>
            </a:r>
            <a:r>
              <a:rPr i="1" lang="en"/>
              <a:t>Routes</a:t>
            </a:r>
            <a:r>
              <a:rPr lang="en"/>
              <a:t> to navigate to different pages of the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XAML, we can define a tabbar for navigating between the two main pages of the app.</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bea4304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bea430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other routes in the application? The buttons on the right of the </a:t>
            </a:r>
            <a:r>
              <a:rPr i="1" lang="en"/>
              <a:t>Seeds</a:t>
            </a:r>
            <a:r>
              <a:rPr lang="en"/>
              <a:t> list navigates to a page for editing a seed. We register that route in the code behind of the </a:t>
            </a:r>
            <a:r>
              <a:rPr b="1" lang="en"/>
              <a:t>AppShell.xaml.cs </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bea4304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bea4304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and in the event handler for the button we call </a:t>
            </a:r>
            <a:r>
              <a:rPr i="1" lang="en"/>
              <a:t>Shell.Current.GoToAsync()</a:t>
            </a:r>
            <a:r>
              <a:rPr lang="en"/>
              <a:t> with the seed as a parameter.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c2290f0f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c2290f0f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t>
            </a:r>
            <a:r>
              <a:rPr i="1" lang="en">
                <a:solidFill>
                  <a:schemeClr val="dk1"/>
                </a:solidFill>
              </a:rPr>
              <a:t>BleManager</a:t>
            </a:r>
            <a:r>
              <a:rPr lang="en">
                <a:solidFill>
                  <a:schemeClr val="dk1"/>
                </a:solidFill>
              </a:rPr>
              <a:t> class that I’ve alluded to controls scanning, connecting, and disconnecting from the gadget over the Bluetooth radio as well as sending data to the gadget. This is not the hard part, in fact with the amount of example code on the web it is pretty easy to take those examples and bend them into a shape that fits your app.</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hard part is getting the </a:t>
            </a:r>
            <a:r>
              <a:rPr b="1" lang="en"/>
              <a:t>PERMISSIONS </a:t>
            </a:r>
            <a:r>
              <a:rPr lang="en"/>
              <a:t>right. It seemed like every </a:t>
            </a:r>
            <a:r>
              <a:rPr lang="en"/>
              <a:t> blog entry or </a:t>
            </a:r>
            <a:r>
              <a:rPr lang="en"/>
              <a:t>Stackoverflow post listed a different set of permissions for getting Bluetooth running on Android.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Here is the secret. Bookmark the developer documentation for any platform that you are targeting. Once I added the correct permissions to the Android manifest file and the </a:t>
            </a:r>
            <a:r>
              <a:rPr i="1" lang="en">
                <a:solidFill>
                  <a:schemeClr val="dk1"/>
                </a:solidFill>
              </a:rPr>
              <a:t>DroidPlatformHelpers </a:t>
            </a:r>
            <a:r>
              <a:rPr lang="en">
                <a:solidFill>
                  <a:schemeClr val="dk1"/>
                </a:solidFill>
              </a:rPr>
              <a:t>class I was able to scan for the </a:t>
            </a:r>
            <a:r>
              <a:rPr lang="en">
                <a:solidFill>
                  <a:schemeClr val="dk1"/>
                </a:solidFill>
              </a:rPr>
              <a:t>gadget</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c0ff4291f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c0ff4291f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emulator gives you access to many parts of the emulated device </a:t>
            </a:r>
            <a:r>
              <a:rPr lang="en"/>
              <a:t>such</a:t>
            </a:r>
            <a:r>
              <a:rPr lang="en"/>
              <a:t> as the camera, mapping, and audio. Notice that the emulator has no support for emulating Bluetooth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are we going to debug the Bluetooth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build a </a:t>
            </a:r>
            <a:r>
              <a:rPr lang="en"/>
              <a:t>distribution</a:t>
            </a:r>
            <a:r>
              <a:rPr lang="en"/>
              <a:t>, copy the </a:t>
            </a:r>
            <a:r>
              <a:rPr b="1" lang="en"/>
              <a:t>apk</a:t>
            </a:r>
            <a:r>
              <a:rPr lang="en"/>
              <a:t> to the device, install the app, and run the app. This could tell us that </a:t>
            </a:r>
            <a:r>
              <a:rPr lang="en"/>
              <a:t>the</a:t>
            </a:r>
            <a:r>
              <a:rPr lang="en"/>
              <a:t> app isn’t working properly but it doesn’t tell us </a:t>
            </a:r>
            <a:r>
              <a:rPr i="1" lang="en"/>
              <a:t>where</a:t>
            </a:r>
            <a:r>
              <a:rPr lang="en"/>
              <a:t> the problem is. </a:t>
            </a:r>
            <a:r>
              <a:rPr lang="en"/>
              <a:t>If we want to debug the scanning and connection features of the app we need to do that on an actual mobile device.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c626b1f8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c626b1f8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need to activate “developer mode” and “USB Debugging” on the phone.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Open up </a:t>
            </a:r>
            <a:r>
              <a:rPr b="1" lang="en"/>
              <a:t>Settings</a:t>
            </a:r>
            <a:r>
              <a:rPr lang="en"/>
              <a:t> on your Android device and navigate to </a:t>
            </a:r>
            <a:r>
              <a:rPr i="1" lang="en"/>
              <a:t>About Phone</a:t>
            </a:r>
            <a:r>
              <a:rPr lang="en"/>
              <a:t>, </a:t>
            </a:r>
            <a:r>
              <a:rPr i="1" lang="en"/>
              <a:t>Software Information</a:t>
            </a:r>
            <a:r>
              <a:rPr lang="en"/>
              <a:t> and </a:t>
            </a:r>
            <a:r>
              <a:rPr lang="en">
                <a:solidFill>
                  <a:schemeClr val="dk1"/>
                </a:solidFill>
              </a:rPr>
              <a:t>tap 7 times on </a:t>
            </a:r>
            <a:r>
              <a:rPr i="1" lang="en">
                <a:solidFill>
                  <a:schemeClr val="dk1"/>
                </a:solidFill>
              </a:rPr>
              <a:t>Build number</a:t>
            </a:r>
            <a:r>
              <a:rPr lang="en">
                <a:solidFill>
                  <a:schemeClr val="dk1"/>
                </a:solidFill>
              </a:rPr>
              <a:t> </a:t>
            </a:r>
            <a:r>
              <a:rPr lang="en"/>
              <a: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163cc447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d163cc447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which will activate developer mode.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d163cc447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d163cc447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Navigate back to </a:t>
            </a:r>
            <a:r>
              <a:rPr i="1" lang="en">
                <a:solidFill>
                  <a:schemeClr val="dk1"/>
                </a:solidFill>
              </a:rPr>
              <a:t>Settings</a:t>
            </a:r>
            <a:r>
              <a:rPr lang="en">
                <a:solidFill>
                  <a:schemeClr val="dk1"/>
                </a:solidFill>
              </a:rPr>
              <a:t> and select </a:t>
            </a:r>
            <a:r>
              <a:rPr i="1" lang="en">
                <a:solidFill>
                  <a:schemeClr val="dk1"/>
                </a:solidFill>
              </a:rPr>
              <a:t>Developer Options</a:t>
            </a:r>
            <a:r>
              <a:rPr lang="en">
                <a:solidFill>
                  <a:schemeClr val="dk1"/>
                </a:solidFill>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163cc44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163cc44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isn’t much better than the previous method of configuring the gadget but it does give us a couple of advantages: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We can store many seeds in a Python module and select among them by name.</a:t>
            </a:r>
            <a:endParaRPr/>
          </a:p>
          <a:p>
            <a:pPr indent="-298450" lvl="0" marL="457200" rtl="0" algn="l">
              <a:spcBef>
                <a:spcPts val="0"/>
              </a:spcBef>
              <a:spcAft>
                <a:spcPts val="0"/>
              </a:spcAft>
              <a:buSzPts val="1100"/>
              <a:buAutoNum type="arabicPeriod"/>
            </a:pPr>
            <a:r>
              <a:rPr lang="en"/>
              <a:t>The </a:t>
            </a:r>
            <a:r>
              <a:rPr b="1" lang="en"/>
              <a:t>load()</a:t>
            </a:r>
            <a:r>
              <a:rPr lang="en"/>
              <a:t> method allows us to take any properly formatted list as a seed.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those lists need to be hard coded into a module? Of course not!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d163cc447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d163cc447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a:t>
            </a:r>
            <a:r>
              <a:rPr lang="en">
                <a:solidFill>
                  <a:schemeClr val="dk1"/>
                </a:solidFill>
              </a:rPr>
              <a:t>nd enable </a:t>
            </a:r>
            <a:r>
              <a:rPr i="1" lang="en">
                <a:solidFill>
                  <a:schemeClr val="dk1"/>
                </a:solidFill>
              </a:rPr>
              <a:t>USB Debugging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6c626b1f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6c626b1f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plugging in your device to a USB port on your development machine, you should be able to select the device, hit F5 …</a:t>
            </a:r>
            <a:endParaRPr b="1">
              <a:solidFill>
                <a:srgbClr val="FF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c626b1f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c626b1f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and debug the code as it’s running on the device. Here I’ve set a </a:t>
            </a:r>
            <a:r>
              <a:rPr lang="en"/>
              <a:t>breakpoint</a:t>
            </a:r>
            <a:r>
              <a:rPr lang="en"/>
              <a:t> in the device detected handler and the device is waiting patiently to continue.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c0ff4291f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c0ff4291f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 until now we’ve been working in our development environment. It’s time to get our app onto a device so that we can actually use it when we are out and about in the real world. To do that, we need to:</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AutoNum type="arabicPeriod"/>
            </a:pPr>
            <a:r>
              <a:rPr lang="en">
                <a:solidFill>
                  <a:schemeClr val="dk1"/>
                </a:solidFill>
              </a:rPr>
              <a:t>Build a Release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Publish</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Distribute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Sign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Copy to device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Install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6cd12c4c2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6cd12c4c2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we’ll build a release. Select </a:t>
            </a:r>
            <a:r>
              <a:rPr b="1" lang="en"/>
              <a:t>Release </a:t>
            </a:r>
            <a:r>
              <a:rPr lang="en"/>
              <a:t>from the Solution Configuration drop down and then </a:t>
            </a:r>
            <a:r>
              <a:rPr b="1" lang="en"/>
              <a:t>Build </a:t>
            </a:r>
            <a:r>
              <a:rPr lang="en"/>
              <a:t>from the menu.</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c7c2af2f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c7c2af2f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package the </a:t>
            </a:r>
            <a:r>
              <a:rPr lang="en"/>
              <a:t>release</a:t>
            </a:r>
            <a:r>
              <a:rPr lang="en"/>
              <a:t> into a form that we can transfer to our mobile device. Selecting </a:t>
            </a:r>
            <a:r>
              <a:rPr b="1" lang="en"/>
              <a:t>Publish </a:t>
            </a:r>
            <a:r>
              <a:rPr lang="en"/>
              <a:t>from the menu will package up the code and resources into an</a:t>
            </a:r>
            <a:r>
              <a:rPr lang="en"/>
              <a:t> </a:t>
            </a:r>
            <a:r>
              <a:rPr b="1" lang="en"/>
              <a:t>apk</a:t>
            </a:r>
            <a:r>
              <a:rPr lang="en"/>
              <a:t> file. Remember when we were setting up the Android properties and we select </a:t>
            </a:r>
            <a:r>
              <a:rPr b="1" lang="en"/>
              <a:t>apk</a:t>
            </a:r>
            <a:r>
              <a:rPr lang="en"/>
              <a:t> as the package format? This is why.</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d163cc447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d163cc447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Click the </a:t>
            </a:r>
            <a:r>
              <a:rPr b="1" lang="en">
                <a:solidFill>
                  <a:schemeClr val="dk1"/>
                </a:solidFill>
              </a:rPr>
              <a:t>Distribute</a:t>
            </a:r>
            <a:r>
              <a:rPr lang="en">
                <a:solidFill>
                  <a:schemeClr val="dk1"/>
                </a:solidFill>
              </a:rPr>
              <a:t> button to bring up the channel selection dialog.</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the package format is </a:t>
            </a:r>
            <a:r>
              <a:rPr b="1" lang="en"/>
              <a:t>apk </a:t>
            </a:r>
            <a:r>
              <a:rPr lang="en"/>
              <a:t>the </a:t>
            </a:r>
            <a:r>
              <a:rPr b="1" lang="en"/>
              <a:t>Ad Hoc</a:t>
            </a:r>
            <a:r>
              <a:rPr lang="en"/>
              <a:t> button is highlighted. If you want to distribute  your app over </a:t>
            </a:r>
            <a:r>
              <a:rPr b="1" lang="en"/>
              <a:t>Google Play</a:t>
            </a:r>
            <a:r>
              <a:rPr lang="en"/>
              <a:t> you need to change the package format to </a:t>
            </a:r>
            <a:r>
              <a:rPr b="1" lang="en"/>
              <a:t>bundle</a:t>
            </a:r>
            <a:r>
              <a:rPr lang="en"/>
              <a:t> in the project properties.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d163cc447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d163cc447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Finally, we need to sign the package.  </a:t>
            </a:r>
            <a:r>
              <a:rPr lang="en"/>
              <a:t>C</a:t>
            </a:r>
            <a:r>
              <a:rPr lang="en"/>
              <a:t>reate a signing identity by clicking the big </a:t>
            </a:r>
            <a:r>
              <a:rPr b="1" lang="en"/>
              <a:t>PLUS</a:t>
            </a:r>
            <a:r>
              <a:rPr lang="en"/>
              <a:t> button…</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d163cc447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d163cc447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and after </a:t>
            </a:r>
            <a:r>
              <a:rPr lang="en"/>
              <a:t>saving</a:t>
            </a:r>
            <a:r>
              <a:rPr lang="en"/>
              <a:t> the file </a:t>
            </a:r>
            <a:r>
              <a:rPr lang="en">
                <a:solidFill>
                  <a:schemeClr val="dk1"/>
                </a:solidFill>
              </a:rPr>
              <a:t>we’ll sign the package.</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c7c2af2f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c7c2af2f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almost there!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Copy </a:t>
            </a:r>
            <a:r>
              <a:rPr lang="en"/>
              <a:t>the</a:t>
            </a:r>
            <a:r>
              <a:rPr lang="en"/>
              <a:t> signed </a:t>
            </a:r>
            <a:r>
              <a:rPr b="1" lang="en"/>
              <a:t>apk </a:t>
            </a:r>
            <a:r>
              <a:rPr lang="en"/>
              <a:t>file to your mobile device.</a:t>
            </a:r>
            <a:endParaRPr/>
          </a:p>
          <a:p>
            <a:pPr indent="-298450" lvl="0" marL="457200" rtl="0" algn="l">
              <a:spcBef>
                <a:spcPts val="0"/>
              </a:spcBef>
              <a:spcAft>
                <a:spcPts val="0"/>
              </a:spcAft>
              <a:buClr>
                <a:schemeClr val="dk1"/>
              </a:buClr>
              <a:buSzPts val="1100"/>
              <a:buChar char="●"/>
            </a:pPr>
            <a:r>
              <a:rPr lang="en">
                <a:solidFill>
                  <a:schemeClr val="dk1"/>
                </a:solidFill>
              </a:rPr>
              <a:t>Navigate to the </a:t>
            </a:r>
            <a:r>
              <a:rPr b="1" lang="en">
                <a:solidFill>
                  <a:schemeClr val="dk1"/>
                </a:solidFill>
              </a:rPr>
              <a:t>Downloads</a:t>
            </a:r>
            <a:r>
              <a:rPr lang="en">
                <a:solidFill>
                  <a:schemeClr val="dk1"/>
                </a:solidFill>
              </a:rPr>
              <a:t> folder on your device and open the </a:t>
            </a:r>
            <a:r>
              <a:rPr b="1" lang="en">
                <a:solidFill>
                  <a:schemeClr val="dk1"/>
                </a:solidFill>
              </a:rPr>
              <a:t>apk</a:t>
            </a:r>
            <a:r>
              <a:rPr lang="en">
                <a:solidFill>
                  <a:schemeClr val="dk1"/>
                </a:solidFill>
              </a:rPr>
              <a:t> file.</a:t>
            </a:r>
            <a:r>
              <a:rPr lang="en">
                <a:solidFill>
                  <a:schemeClr val="dk1"/>
                </a:solidFill>
              </a:rPr>
              <a: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you get a “Bad Format…” error it just means that you are trying to install an unsigned package.  Make sure that you copy the file from the </a:t>
            </a:r>
            <a:r>
              <a:rPr b="1" lang="en">
                <a:solidFill>
                  <a:schemeClr val="dk1"/>
                </a:solidFill>
              </a:rPr>
              <a:t>signed apks</a:t>
            </a:r>
            <a:r>
              <a:rPr lang="en">
                <a:solidFill>
                  <a:schemeClr val="dk1"/>
                </a:solidFill>
              </a:rPr>
              <a:t> folder.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Once the app finishes installing, click the </a:t>
            </a:r>
            <a:r>
              <a:rPr b="1" lang="en">
                <a:solidFill>
                  <a:schemeClr val="dk1"/>
                </a:solidFill>
              </a:rPr>
              <a:t>Open</a:t>
            </a:r>
            <a:r>
              <a:rPr lang="en">
                <a:solidFill>
                  <a:schemeClr val="dk1"/>
                </a:solidFill>
              </a:rPr>
              <a:t> button to run the app.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We’ve covered a lot of ground this morning but screenshots and gifs don’t give you any idea of how it feels to build an app with MAUI.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e52b444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e52b444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Pico W has a WIFI radio, how about we use that?</a:t>
            </a:r>
            <a:endParaRPr/>
          </a:p>
          <a:p>
            <a:pPr indent="0" lvl="0" marL="0" rtl="0" algn="l">
              <a:spcBef>
                <a:spcPts val="0"/>
              </a:spcBef>
              <a:spcAft>
                <a:spcPts val="0"/>
              </a:spcAft>
              <a:buNone/>
            </a:pPr>
            <a:r>
              <a:rPr lang="en"/>
              <a:t>We’ll install some 3rd party code to make our lives easier.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Mm_wlan for attaching to a WIFI network.</a:t>
            </a:r>
            <a:endParaRPr/>
          </a:p>
          <a:p>
            <a:pPr indent="-298450" lvl="0" marL="457200" rtl="0" algn="l">
              <a:spcBef>
                <a:spcPts val="0"/>
              </a:spcBef>
              <a:spcAft>
                <a:spcPts val="0"/>
              </a:spcAft>
              <a:buSzPts val="1100"/>
              <a:buChar char="●"/>
            </a:pPr>
            <a:r>
              <a:rPr lang="en"/>
              <a:t>Microdot for a web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We’ll POST the results of a form to a web server running on Pico.</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d0624d614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d0624d614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That must mean it’s </a:t>
            </a:r>
            <a:r>
              <a:rPr b="1" lang="en" sz="1300">
                <a:solidFill>
                  <a:schemeClr val="dk1"/>
                </a:solidFill>
              </a:rPr>
              <a:t>DEMO TIME!</a:t>
            </a:r>
            <a:endParaRPr b="1" sz="1300">
              <a:solidFill>
                <a:schemeClr val="dk1"/>
              </a:solidFill>
            </a:endParaRPr>
          </a:p>
          <a:p>
            <a:pPr indent="0" lvl="0" marL="0" rtl="0" algn="l">
              <a:spcBef>
                <a:spcPts val="0"/>
              </a:spcBef>
              <a:spcAft>
                <a:spcPts val="0"/>
              </a:spcAft>
              <a:buClr>
                <a:schemeClr val="dk1"/>
              </a:buClr>
              <a:buSzPts val="1100"/>
              <a:buFont typeface="Arial"/>
              <a:buNone/>
            </a:pPr>
            <a:r>
              <a:t/>
            </a:r>
            <a:endParaRPr b="1" sz="13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it turns out, the buttons on the configuration app that navigate to the edit screen are very small. More often than not, when tapping a button to edit a seed, we send the seed to the gadget instead.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Another problem is that we check for Bluetooth permissions when we start scanning. That’s not a problem itself but it is a little jarring the first time it happens because the assumption is that after you install the app it should be ready for use. Instead, let’s check for those permissions on first launch of the app. It’s a subtle difference but it is the kind that can make your app nicer for your users.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An offering to the Demo gods.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Change the button size to Medium.</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Change ImageButton to Button.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Add BackgroundColor={StaticResource Primary} to the Button.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Debug to show the bigger buttons..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Click Edit and crash</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Set breakpoint in SeedListPage EditSeedbuttonClicked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Click Edit </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Hit the breakpoint.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Note that the cast is no invalid since we changed the button class.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Change the cast in SeelListPage.cs EditSeedButtonClicked()</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Stop/Start the debugger</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Click Edit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Pause at breakpoint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F5 to continue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Profit!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Add permissions check to the SeedsList page.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Reset the emulator.</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Debug to show desired behaviour.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c7c2af2faa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c7c2af2faa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still much more in the MAUI eco-system.  Some things we didn’t cover 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Sharing resources across views with resource dictionaries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Advanced binding paths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Changing icons and colors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Local data persistence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 being said; </a:t>
            </a:r>
            <a:r>
              <a:rPr b="1" lang="en" sz="1300">
                <a:solidFill>
                  <a:schemeClr val="dk1"/>
                </a:solidFill>
              </a:rPr>
              <a:t>Don’t worry about it!</a:t>
            </a:r>
            <a:r>
              <a:rPr lang="en">
                <a:solidFill>
                  <a:schemeClr val="dk1"/>
                </a:solidFill>
              </a:rPr>
              <a:t> If you can identify the business end of a soldering iron then you have what it takes to write a multi-platform, mobile app for configuring your gadget. Start with some sample code and mold it into what you need. Pretty soon you’ll be driving your microbrewery rover around the block and your neighbors won’t know what to think!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Thanks for coming to my session. I’ll see you around.</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cd9eb4521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cd9eb4521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d153f87cc1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d153f87cc1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163cc447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163cc447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with my awesome web skills and keen sense of design this solution to the configuration problem isn’t any easier than the previous solution.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We need to provision the WIFI by hardcoding the SSID and the password.</a:t>
            </a:r>
            <a:endParaRPr/>
          </a:p>
          <a:p>
            <a:pPr indent="-298450" lvl="0" marL="457200" rtl="0" algn="l">
              <a:spcBef>
                <a:spcPts val="0"/>
              </a:spcBef>
              <a:spcAft>
                <a:spcPts val="0"/>
              </a:spcAft>
              <a:buSzPts val="1100"/>
              <a:buAutoNum type="arabicPeriod"/>
            </a:pPr>
            <a:r>
              <a:rPr lang="en"/>
              <a:t>We need to know the URL of the configuration page.</a:t>
            </a:r>
            <a:endParaRPr/>
          </a:p>
          <a:p>
            <a:pPr indent="-298450" lvl="0" marL="457200" rtl="0" algn="l">
              <a:spcBef>
                <a:spcPts val="0"/>
              </a:spcBef>
              <a:spcAft>
                <a:spcPts val="0"/>
              </a:spcAft>
              <a:buSzPts val="1100"/>
              <a:buAutoNum type="arabicPeriod"/>
            </a:pPr>
            <a:r>
              <a:rPr lang="en"/>
              <a:t>The UI is, how should i put this? Ugly.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how about the other radio on the Pico W - Bluetooth?</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ab631a03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ab631a03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First, we need to get the Bluetooth radio on the Pico W to wake up. We have two options here, do it ourselves or find a library and use that. Since we want to succeed, let’s go with Option 2.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MicroPython repository on Github has plenty of example code that will give you a start with the potentially mind-</a:t>
            </a:r>
            <a:r>
              <a:rPr lang="en"/>
              <a:t>boggling</a:t>
            </a:r>
            <a:r>
              <a:rPr lang="en"/>
              <a:t> amount of B</a:t>
            </a:r>
            <a:r>
              <a:rPr lang="en"/>
              <a:t>luetooth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use the </a:t>
            </a:r>
            <a:r>
              <a:rPr b="1" lang="en"/>
              <a:t>Nordic UART</a:t>
            </a:r>
            <a:r>
              <a:rPr lang="en"/>
              <a:t> service for this project. It provides a two-way channel for text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copied two files from the examples repo into my project because I may not now all of the in-and-outs of MicroPython and Bluetooth but I do know how to read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looking at example code to determine what to incorporate into a project I have two criteria: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Simplicity</a:t>
            </a:r>
            <a:endParaRPr/>
          </a:p>
          <a:p>
            <a:pPr indent="-298450" lvl="0" marL="457200" rtl="0" algn="l">
              <a:spcBef>
                <a:spcPts val="0"/>
              </a:spcBef>
              <a:spcAft>
                <a:spcPts val="0"/>
              </a:spcAft>
              <a:buSzPts val="1100"/>
              <a:buAutoNum type="arabicPeriod"/>
            </a:pPr>
            <a:r>
              <a:rPr lang="en"/>
              <a:t>Pragmatism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hard to argue with “It Works.”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ab631a0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ab631a0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Actually using the module is simple.</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First, we’ll d</a:t>
            </a:r>
            <a:r>
              <a:rPr lang="en"/>
              <a:t>efine a receive callback. </a:t>
            </a:r>
            <a:r>
              <a:rPr lang="en"/>
              <a:t>The receive callback accomplishes two tasks;</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AutoNum type="arabicPeriod"/>
            </a:pPr>
            <a:r>
              <a:rPr lang="en">
                <a:solidFill>
                  <a:schemeClr val="dk1"/>
                </a:solidFill>
              </a:rPr>
              <a:t>It saves the object to the gadget so that it is loaded upon boot.</a:t>
            </a:r>
            <a:endParaRPr>
              <a:solidFill>
                <a:schemeClr val="dk1"/>
              </a:solidFill>
            </a:endParaRPr>
          </a:p>
          <a:p>
            <a:pPr indent="-298450" lvl="0" marL="457200" rtl="0" algn="l">
              <a:spcBef>
                <a:spcPts val="0"/>
              </a:spcBef>
              <a:spcAft>
                <a:spcPts val="0"/>
              </a:spcAft>
              <a:buSzPts val="1100"/>
              <a:buAutoNum type="arabicPeriod"/>
            </a:pPr>
            <a:r>
              <a:rPr lang="en"/>
              <a:t>It loads the received list of tuples into the engine.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med">
        <p14:flip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0.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31.gif"/><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3.jpg"/><Relationship Id="rId4" Type="http://schemas.openxmlformats.org/officeDocument/2006/relationships/image" Target="../media/image5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3.jpg"/><Relationship Id="rId4" Type="http://schemas.openxmlformats.org/officeDocument/2006/relationships/image" Target="../media/image57.jpg"/><Relationship Id="rId5" Type="http://schemas.openxmlformats.org/officeDocument/2006/relationships/image" Target="../media/image5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3.jpg"/><Relationship Id="rId4" Type="http://schemas.openxmlformats.org/officeDocument/2006/relationships/image" Target="../media/image57.jpg"/><Relationship Id="rId5" Type="http://schemas.openxmlformats.org/officeDocument/2006/relationships/image" Target="../media/image58.jpg"/><Relationship Id="rId6" Type="http://schemas.openxmlformats.org/officeDocument/2006/relationships/image" Target="../media/image6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67.jpg"/><Relationship Id="rId5" Type="http://schemas.openxmlformats.org/officeDocument/2006/relationships/image" Target="../media/image61.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66.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6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8.jpg"/></Relationships>
</file>

<file path=ppt/slides/_rels/slide62.xml.rels><?xml version="1.0" encoding="UTF-8" standalone="yes"?><Relationships xmlns="http://schemas.openxmlformats.org/package/2006/relationships"><Relationship Id="rId11" Type="http://schemas.openxmlformats.org/officeDocument/2006/relationships/hyperlink" Target="https://learn.microsoft.com/en-us/dotnet/architecture/maui/" TargetMode="External"/><Relationship Id="rId10" Type="http://schemas.openxmlformats.org/officeDocument/2006/relationships/hyperlink" Target="https://learn.microsoft.com/en-us/dotnet/maui/what-is-maui?view=net-maui-8.0" TargetMode="External"/><Relationship Id="rId13" Type="http://schemas.openxmlformats.org/officeDocument/2006/relationships/hyperlink" Target="https://developer.android.com/guide" TargetMode="External"/><Relationship Id="rId12" Type="http://schemas.openxmlformats.org/officeDocument/2006/relationships/hyperlink" Target="https://learn.microsoft.com/en-us/dotnet/communitytoolkit/mvvm/" TargetMode="External"/><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s://github.com/dennisdunn/PicoLifeGizmo" TargetMode="External"/><Relationship Id="rId4" Type="http://schemas.openxmlformats.org/officeDocument/2006/relationships/hyperlink" Target="https://github.com/dennisdunn/PicoLifeGizmo" TargetMode="External"/><Relationship Id="rId9" Type="http://schemas.openxmlformats.org/officeDocument/2006/relationships/hyperlink" Target="https://github.com/dennisdunn/PicoLifeApp" TargetMode="External"/><Relationship Id="rId5" Type="http://schemas.openxmlformats.org/officeDocument/2006/relationships/hyperlink" Target="https://en.wikipedia.org/wiki/Conway's_Game_of_Life" TargetMode="External"/><Relationship Id="rId6" Type="http://schemas.openxmlformats.org/officeDocument/2006/relationships/hyperlink" Target="https://github.com/monkmakes/mm_wlan" TargetMode="External"/><Relationship Id="rId7" Type="http://schemas.openxmlformats.org/officeDocument/2006/relationships/hyperlink" Target="https://github.com/miguelgrinberg/microdot" TargetMode="External"/><Relationship Id="rId8" Type="http://schemas.openxmlformats.org/officeDocument/2006/relationships/hyperlink" Target="https://github.com/micropython/micropython/blob/master/examples/bluetooth/"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744575"/>
            <a:ext cx="8520600" cy="1181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 To MAUI For Makers</a:t>
            </a:r>
            <a:endParaRPr/>
          </a:p>
        </p:txBody>
      </p:sp>
      <p:pic>
        <p:nvPicPr>
          <p:cNvPr id="100" name="Google Shape;100;p25"/>
          <p:cNvPicPr preferRelativeResize="0"/>
          <p:nvPr/>
        </p:nvPicPr>
        <p:blipFill>
          <a:blip r:embed="rId3">
            <a:alphaModFix/>
          </a:blip>
          <a:stretch>
            <a:fillRect/>
          </a:stretch>
        </p:blipFill>
        <p:spPr>
          <a:xfrm>
            <a:off x="2941600" y="3407825"/>
            <a:ext cx="3028950" cy="1181100"/>
          </a:xfrm>
          <a:prstGeom prst="rect">
            <a:avLst/>
          </a:prstGeom>
          <a:noFill/>
          <a:ln>
            <a:noFill/>
          </a:ln>
        </p:spPr>
      </p:pic>
      <p:sp>
        <p:nvSpPr>
          <p:cNvPr id="101" name="Google Shape;101;p25"/>
          <p:cNvSpPr txBox="1"/>
          <p:nvPr>
            <p:ph idx="1" type="subTitle"/>
          </p:nvPr>
        </p:nvSpPr>
        <p:spPr>
          <a:xfrm>
            <a:off x="722700" y="2454500"/>
            <a:ext cx="7698600" cy="424500"/>
          </a:xfrm>
          <a:prstGeom prst="rect">
            <a:avLst/>
          </a:prstGeom>
        </p:spPr>
        <p:txBody>
          <a:bodyPr anchorCtr="0" anchor="b" bIns="91425" lIns="91425" spcFirstLastPara="1" rIns="91425" wrap="square" tIns="91425">
            <a:normAutofit lnSpcReduction="20000"/>
          </a:bodyPr>
          <a:lstStyle/>
          <a:p>
            <a:pPr indent="0" lvl="0" marL="0" rtl="0" algn="ctr">
              <a:spcBef>
                <a:spcPts val="0"/>
              </a:spcBef>
              <a:spcAft>
                <a:spcPts val="0"/>
              </a:spcAft>
              <a:buClr>
                <a:schemeClr val="dk1"/>
              </a:buClr>
              <a:buSzPts val="1100"/>
              <a:buFont typeface="Arial"/>
              <a:buNone/>
            </a:pPr>
            <a:r>
              <a:rPr lang="en" sz="1800"/>
              <a:t>Dennis Dunn &lt;ansofive@gmail.com&gt;</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4"/>
          <p:cNvPicPr preferRelativeResize="0"/>
          <p:nvPr/>
        </p:nvPicPr>
        <p:blipFill>
          <a:blip r:embed="rId3">
            <a:alphaModFix/>
          </a:blip>
          <a:stretch>
            <a:fillRect/>
          </a:stretch>
        </p:blipFill>
        <p:spPr>
          <a:xfrm>
            <a:off x="946400" y="1017717"/>
            <a:ext cx="7251193" cy="3818349"/>
          </a:xfrm>
          <a:prstGeom prst="rect">
            <a:avLst/>
          </a:prstGeom>
          <a:noFill/>
          <a:ln cap="flat" cmpd="sng" w="9525">
            <a:solidFill>
              <a:srgbClr val="9E9E9E"/>
            </a:solidFill>
            <a:prstDash val="solid"/>
            <a:round/>
            <a:headEnd len="sm" w="sm" type="none"/>
            <a:tailEnd len="sm" w="sm" type="none"/>
          </a:ln>
        </p:spPr>
      </p:pic>
      <p:sp>
        <p:nvSpPr>
          <p:cNvPr id="177" name="Google Shape;17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the Bluetooth Module</a:t>
            </a:r>
            <a:endParaRPr/>
          </a:p>
        </p:txBody>
      </p:sp>
      <p:pic>
        <p:nvPicPr>
          <p:cNvPr id="178" name="Google Shape;178;p34"/>
          <p:cNvPicPr preferRelativeResize="0"/>
          <p:nvPr/>
        </p:nvPicPr>
        <p:blipFill rotWithShape="1">
          <a:blip r:embed="rId4">
            <a:alphaModFix/>
          </a:blip>
          <a:srcRect b="4709" l="126470" r="-126470" t="-4710"/>
          <a:stretch/>
        </p:blipFill>
        <p:spPr>
          <a:xfrm>
            <a:off x="1350138" y="1290139"/>
            <a:ext cx="6443725" cy="3498022"/>
          </a:xfrm>
          <a:prstGeom prst="rect">
            <a:avLst/>
          </a:prstGeom>
          <a:noFill/>
          <a:ln>
            <a:noFill/>
          </a:ln>
        </p:spPr>
      </p:pic>
      <p:grpSp>
        <p:nvGrpSpPr>
          <p:cNvPr id="179" name="Google Shape;179;p34"/>
          <p:cNvGrpSpPr/>
          <p:nvPr/>
        </p:nvGrpSpPr>
        <p:grpSpPr>
          <a:xfrm>
            <a:off x="2741850" y="2061588"/>
            <a:ext cx="4549000" cy="1592437"/>
            <a:chOff x="2990275" y="2435575"/>
            <a:chExt cx="4549000" cy="1592437"/>
          </a:xfrm>
        </p:grpSpPr>
        <p:sp>
          <p:nvSpPr>
            <p:cNvPr id="180" name="Google Shape;180;p34"/>
            <p:cNvSpPr/>
            <p:nvPr/>
          </p:nvSpPr>
          <p:spPr>
            <a:xfrm>
              <a:off x="2990275" y="3455312"/>
              <a:ext cx="18891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34"/>
            <p:cNvSpPr txBox="1"/>
            <p:nvPr/>
          </p:nvSpPr>
          <p:spPr>
            <a:xfrm>
              <a:off x="4252175" y="2435575"/>
              <a:ext cx="3287100" cy="69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ble = bluetooth.BLE()</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uart = BLEUART(ble, </a:t>
              </a:r>
              <a:r>
                <a:rPr lang="en">
                  <a:solidFill>
                    <a:srgbClr val="A31515"/>
                  </a:solidFill>
                  <a:highlight>
                    <a:srgbClr val="FFFFFF"/>
                  </a:highlight>
                  <a:latin typeface="Consolas"/>
                  <a:ea typeface="Consolas"/>
                  <a:cs typeface="Consolas"/>
                  <a:sym typeface="Consolas"/>
                </a:rPr>
                <a:t>"PicoLife"</a:t>
              </a:r>
              <a:r>
                <a:rPr lang="en">
                  <a:solidFill>
                    <a:schemeClr val="dk1"/>
                  </a:solidFill>
                  <a:highlight>
                    <a:srgbClr val="FFFFFF"/>
                  </a:highlight>
                  <a:latin typeface="Consolas"/>
                  <a:ea typeface="Consolas"/>
                  <a:cs typeface="Consolas"/>
                  <a:sym typeface="Consolas"/>
                </a:rPr>
                <a:t>)</a:t>
              </a:r>
              <a:endParaRPr sz="1800">
                <a:solidFill>
                  <a:schemeClr val="dk2"/>
                </a:solidFill>
              </a:endParaRPr>
            </a:p>
          </p:txBody>
        </p:sp>
        <p:cxnSp>
          <p:nvCxnSpPr>
            <p:cNvPr id="182" name="Google Shape;182;p34"/>
            <p:cNvCxnSpPr>
              <a:stCxn id="180" idx="6"/>
              <a:endCxn id="181" idx="2"/>
            </p:cNvCxnSpPr>
            <p:nvPr/>
          </p:nvCxnSpPr>
          <p:spPr>
            <a:xfrm flipH="1" rot="10800000">
              <a:off x="4879375" y="3128162"/>
              <a:ext cx="1016400" cy="613500"/>
            </a:xfrm>
            <a:prstGeom prst="curvedConnector2">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5"/>
          <p:cNvPicPr preferRelativeResize="0"/>
          <p:nvPr/>
        </p:nvPicPr>
        <p:blipFill>
          <a:blip r:embed="rId3">
            <a:alphaModFix/>
          </a:blip>
          <a:stretch>
            <a:fillRect/>
          </a:stretch>
        </p:blipFill>
        <p:spPr>
          <a:xfrm>
            <a:off x="946400" y="1017717"/>
            <a:ext cx="7251193" cy="3818349"/>
          </a:xfrm>
          <a:prstGeom prst="rect">
            <a:avLst/>
          </a:prstGeom>
          <a:noFill/>
          <a:ln cap="flat" cmpd="sng" w="9525">
            <a:solidFill>
              <a:srgbClr val="9E9E9E"/>
            </a:solidFill>
            <a:prstDash val="solid"/>
            <a:round/>
            <a:headEnd len="sm" w="sm" type="none"/>
            <a:tailEnd len="sm" w="sm" type="none"/>
          </a:ln>
        </p:spPr>
      </p:pic>
      <p:sp>
        <p:nvSpPr>
          <p:cNvPr id="188" name="Google Shape;18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the Bluetooth Module</a:t>
            </a:r>
            <a:endParaRPr/>
          </a:p>
        </p:txBody>
      </p:sp>
      <p:pic>
        <p:nvPicPr>
          <p:cNvPr id="189" name="Google Shape;189;p35"/>
          <p:cNvPicPr preferRelativeResize="0"/>
          <p:nvPr/>
        </p:nvPicPr>
        <p:blipFill rotWithShape="1">
          <a:blip r:embed="rId4">
            <a:alphaModFix/>
          </a:blip>
          <a:srcRect b="4709" l="126470" r="-126470" t="-4710"/>
          <a:stretch/>
        </p:blipFill>
        <p:spPr>
          <a:xfrm>
            <a:off x="1350138" y="1290139"/>
            <a:ext cx="6443725" cy="3498022"/>
          </a:xfrm>
          <a:prstGeom prst="rect">
            <a:avLst/>
          </a:prstGeom>
          <a:noFill/>
          <a:ln>
            <a:noFill/>
          </a:ln>
        </p:spPr>
      </p:pic>
      <p:grpSp>
        <p:nvGrpSpPr>
          <p:cNvPr id="190" name="Google Shape;190;p35"/>
          <p:cNvGrpSpPr/>
          <p:nvPr/>
        </p:nvGrpSpPr>
        <p:grpSpPr>
          <a:xfrm>
            <a:off x="2741850" y="3258700"/>
            <a:ext cx="5223575" cy="1171900"/>
            <a:chOff x="2073950" y="3199875"/>
            <a:chExt cx="5223575" cy="1171900"/>
          </a:xfrm>
        </p:grpSpPr>
        <p:sp>
          <p:nvSpPr>
            <p:cNvPr id="191" name="Google Shape;191;p35"/>
            <p:cNvSpPr/>
            <p:nvPr/>
          </p:nvSpPr>
          <p:spPr>
            <a:xfrm>
              <a:off x="2073950" y="4059175"/>
              <a:ext cx="1749000" cy="312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35"/>
            <p:cNvSpPr txBox="1"/>
            <p:nvPr/>
          </p:nvSpPr>
          <p:spPr>
            <a:xfrm>
              <a:off x="4731325" y="3199875"/>
              <a:ext cx="2566200" cy="400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chemeClr val="dk1"/>
                  </a:solidFill>
                  <a:highlight>
                    <a:srgbClr val="FFFFFF"/>
                  </a:highlight>
                  <a:latin typeface="Consolas"/>
                  <a:ea typeface="Consolas"/>
                  <a:cs typeface="Consolas"/>
                  <a:sym typeface="Consolas"/>
                </a:rPr>
                <a:t>uart.irq(handler=on_rx)</a:t>
              </a:r>
              <a:endParaRPr>
                <a:solidFill>
                  <a:schemeClr val="dk2"/>
                </a:solidFill>
              </a:endParaRPr>
            </a:p>
          </p:txBody>
        </p:sp>
        <p:cxnSp>
          <p:nvCxnSpPr>
            <p:cNvPr id="193" name="Google Shape;193;p35"/>
            <p:cNvCxnSpPr>
              <a:stCxn id="191" idx="6"/>
              <a:endCxn id="192" idx="2"/>
            </p:cNvCxnSpPr>
            <p:nvPr/>
          </p:nvCxnSpPr>
          <p:spPr>
            <a:xfrm flipH="1" rot="10800000">
              <a:off x="3822950" y="3600175"/>
              <a:ext cx="2191500" cy="615300"/>
            </a:xfrm>
            <a:prstGeom prst="curvedConnector2">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Working Together</a:t>
            </a:r>
            <a:endParaRPr/>
          </a:p>
        </p:txBody>
      </p:sp>
      <p:pic>
        <p:nvPicPr>
          <p:cNvPr id="199" name="Google Shape;199;p36"/>
          <p:cNvPicPr preferRelativeResize="0"/>
          <p:nvPr/>
        </p:nvPicPr>
        <p:blipFill rotWithShape="1">
          <a:blip r:embed="rId3">
            <a:alphaModFix/>
          </a:blip>
          <a:srcRect b="0" l="0" r="0" t="0"/>
          <a:stretch/>
        </p:blipFill>
        <p:spPr>
          <a:xfrm>
            <a:off x="1398288" y="1017725"/>
            <a:ext cx="6347414" cy="3820976"/>
          </a:xfrm>
          <a:prstGeom prst="rect">
            <a:avLst/>
          </a:prstGeom>
          <a:noFill/>
          <a:ln>
            <a:noFill/>
          </a:ln>
        </p:spPr>
      </p:pic>
      <p:sp>
        <p:nvSpPr>
          <p:cNvPr id="200" name="Google Shape;200;p36"/>
          <p:cNvSpPr txBox="1"/>
          <p:nvPr/>
        </p:nvSpPr>
        <p:spPr>
          <a:xfrm>
            <a:off x="5113500" y="1017725"/>
            <a:ext cx="263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MicroPython Scheduler</a:t>
            </a:r>
            <a:endParaRPr sz="1800">
              <a:solidFill>
                <a:schemeClr val="dk2"/>
              </a:solidFill>
            </a:endParaRPr>
          </a:p>
        </p:txBody>
      </p:sp>
      <p:sp>
        <p:nvSpPr>
          <p:cNvPr id="201" name="Google Shape;201;p36"/>
          <p:cNvSpPr txBox="1"/>
          <p:nvPr/>
        </p:nvSpPr>
        <p:spPr>
          <a:xfrm>
            <a:off x="1106850" y="2491775"/>
            <a:ext cx="222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Bluetooth Process</a:t>
            </a:r>
            <a:endParaRPr sz="1800">
              <a:solidFill>
                <a:schemeClr val="dk2"/>
              </a:solidFill>
            </a:endParaRPr>
          </a:p>
        </p:txBody>
      </p:sp>
      <p:sp>
        <p:nvSpPr>
          <p:cNvPr id="202" name="Google Shape;202;p36"/>
          <p:cNvSpPr txBox="1"/>
          <p:nvPr/>
        </p:nvSpPr>
        <p:spPr>
          <a:xfrm>
            <a:off x="5764800" y="2491775"/>
            <a:ext cx="198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G</a:t>
            </a:r>
            <a:r>
              <a:rPr lang="en" sz="1800">
                <a:solidFill>
                  <a:schemeClr val="dk2"/>
                </a:solidFill>
              </a:rPr>
              <a:t>adget Process</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Preemptive Scheduling</a:t>
            </a:r>
            <a:endParaRPr/>
          </a:p>
        </p:txBody>
      </p:sp>
      <p:pic>
        <p:nvPicPr>
          <p:cNvPr id="208" name="Google Shape;208;p37"/>
          <p:cNvPicPr preferRelativeResize="0"/>
          <p:nvPr/>
        </p:nvPicPr>
        <p:blipFill>
          <a:blip r:embed="rId3">
            <a:alphaModFix/>
          </a:blip>
          <a:stretch>
            <a:fillRect/>
          </a:stretch>
        </p:blipFill>
        <p:spPr>
          <a:xfrm>
            <a:off x="1398288" y="1017725"/>
            <a:ext cx="6347414"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Cooperative Scheduling</a:t>
            </a:r>
            <a:endParaRPr/>
          </a:p>
        </p:txBody>
      </p:sp>
      <p:pic>
        <p:nvPicPr>
          <p:cNvPr id="214" name="Google Shape;214;p38"/>
          <p:cNvPicPr preferRelativeResize="0"/>
          <p:nvPr/>
        </p:nvPicPr>
        <p:blipFill rotWithShape="1">
          <a:blip r:embed="rId3">
            <a:alphaModFix/>
          </a:blip>
          <a:srcRect b="0" l="0" r="0" t="0"/>
          <a:stretch/>
        </p:blipFill>
        <p:spPr>
          <a:xfrm>
            <a:off x="1398288" y="1017725"/>
            <a:ext cx="6347414" cy="3820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Bluetooth-based Configuration</a:t>
            </a:r>
            <a:endParaRPr/>
          </a:p>
        </p:txBody>
      </p:sp>
      <p:pic>
        <p:nvPicPr>
          <p:cNvPr id="220" name="Google Shape;220;p39"/>
          <p:cNvPicPr preferRelativeResize="0"/>
          <p:nvPr/>
        </p:nvPicPr>
        <p:blipFill>
          <a:blip r:embed="rId3">
            <a:alphaModFix/>
          </a:blip>
          <a:stretch>
            <a:fillRect/>
          </a:stretch>
        </p:blipFill>
        <p:spPr>
          <a:xfrm>
            <a:off x="6643628" y="1120525"/>
            <a:ext cx="1679400" cy="3730350"/>
          </a:xfrm>
          <a:prstGeom prst="rect">
            <a:avLst/>
          </a:prstGeom>
          <a:noFill/>
          <a:ln>
            <a:noFill/>
          </a:ln>
        </p:spPr>
      </p:pic>
      <p:pic>
        <p:nvPicPr>
          <p:cNvPr id="221" name="Google Shape;221;p39"/>
          <p:cNvPicPr preferRelativeResize="0"/>
          <p:nvPr/>
        </p:nvPicPr>
        <p:blipFill>
          <a:blip r:embed="rId4">
            <a:alphaModFix/>
          </a:blip>
          <a:stretch>
            <a:fillRect/>
          </a:stretch>
        </p:blipFill>
        <p:spPr>
          <a:xfrm>
            <a:off x="311700" y="2185400"/>
            <a:ext cx="5299900" cy="1600600"/>
          </a:xfrm>
          <a:prstGeom prst="rect">
            <a:avLst/>
          </a:prstGeom>
          <a:noFill/>
          <a:ln cap="flat" cmpd="sng" w="9525">
            <a:solidFill>
              <a:schemeClr val="lt1"/>
            </a:solidFill>
            <a:prstDash val="solid"/>
            <a:round/>
            <a:headEnd len="sm" w="sm" type="none"/>
            <a:tailEnd len="sm" w="sm" type="none"/>
          </a:ln>
        </p:spPr>
      </p:pic>
      <p:grpSp>
        <p:nvGrpSpPr>
          <p:cNvPr id="222" name="Google Shape;222;p39"/>
          <p:cNvGrpSpPr/>
          <p:nvPr/>
        </p:nvGrpSpPr>
        <p:grpSpPr>
          <a:xfrm>
            <a:off x="5611600" y="2985700"/>
            <a:ext cx="2903725" cy="1592625"/>
            <a:chOff x="5611600" y="2985700"/>
            <a:chExt cx="2903725" cy="1592625"/>
          </a:xfrm>
        </p:grpSpPr>
        <p:cxnSp>
          <p:nvCxnSpPr>
            <p:cNvPr id="223" name="Google Shape;223;p39"/>
            <p:cNvCxnSpPr>
              <a:stCxn id="221" idx="3"/>
              <a:endCxn id="224" idx="0"/>
            </p:cNvCxnSpPr>
            <p:nvPr/>
          </p:nvCxnSpPr>
          <p:spPr>
            <a:xfrm>
              <a:off x="5611600" y="2985700"/>
              <a:ext cx="1871700" cy="856200"/>
            </a:xfrm>
            <a:prstGeom prst="curvedConnector2">
              <a:avLst/>
            </a:prstGeom>
            <a:noFill/>
            <a:ln cap="flat" cmpd="sng" w="28575">
              <a:solidFill>
                <a:srgbClr val="FF0000"/>
              </a:solidFill>
              <a:prstDash val="solid"/>
              <a:round/>
              <a:headEnd len="med" w="med" type="triangle"/>
              <a:tailEnd len="med" w="med" type="none"/>
            </a:ln>
          </p:spPr>
        </p:cxnSp>
        <p:sp>
          <p:nvSpPr>
            <p:cNvPr id="224" name="Google Shape;224;p39"/>
            <p:cNvSpPr/>
            <p:nvPr/>
          </p:nvSpPr>
          <p:spPr>
            <a:xfrm>
              <a:off x="6451325" y="3841825"/>
              <a:ext cx="2064000" cy="736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0"/>
          <p:cNvPicPr preferRelativeResize="0"/>
          <p:nvPr/>
        </p:nvPicPr>
        <p:blipFill>
          <a:blip r:embed="rId3">
            <a:alphaModFix/>
          </a:blip>
          <a:stretch>
            <a:fillRect/>
          </a:stretch>
        </p:blipFill>
        <p:spPr>
          <a:xfrm>
            <a:off x="946400" y="1017714"/>
            <a:ext cx="7251193" cy="3812054"/>
          </a:xfrm>
          <a:prstGeom prst="rect">
            <a:avLst/>
          </a:prstGeom>
          <a:noFill/>
          <a:ln cap="flat" cmpd="sng" w="9525">
            <a:solidFill>
              <a:srgbClr val="9E9E9E"/>
            </a:solidFill>
            <a:prstDash val="solid"/>
            <a:round/>
            <a:headEnd len="sm" w="sm" type="none"/>
            <a:tailEnd len="sm" w="sm" type="none"/>
          </a:ln>
        </p:spPr>
      </p:pic>
      <p:sp>
        <p:nvSpPr>
          <p:cNvPr id="230" name="Google Shape;23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Buffering the UART Input</a:t>
            </a:r>
            <a:endParaRPr/>
          </a:p>
        </p:txBody>
      </p:sp>
      <p:grpSp>
        <p:nvGrpSpPr>
          <p:cNvPr id="231" name="Google Shape;231;p40"/>
          <p:cNvGrpSpPr/>
          <p:nvPr/>
        </p:nvGrpSpPr>
        <p:grpSpPr>
          <a:xfrm>
            <a:off x="2489366" y="2107435"/>
            <a:ext cx="2558084" cy="1840100"/>
            <a:chOff x="2768950" y="2230775"/>
            <a:chExt cx="2266800" cy="1637100"/>
          </a:xfrm>
        </p:grpSpPr>
        <p:sp>
          <p:nvSpPr>
            <p:cNvPr id="232" name="Google Shape;232;p40"/>
            <p:cNvSpPr/>
            <p:nvPr/>
          </p:nvSpPr>
          <p:spPr>
            <a:xfrm>
              <a:off x="2768950" y="2451275"/>
              <a:ext cx="2266800" cy="1416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3" name="Google Shape;233;p40"/>
            <p:cNvCxnSpPr>
              <a:stCxn id="232" idx="0"/>
              <a:endCxn id="234" idx="1"/>
            </p:cNvCxnSpPr>
            <p:nvPr/>
          </p:nvCxnSpPr>
          <p:spPr>
            <a:xfrm rot="-5400000">
              <a:off x="4294150" y="1838975"/>
              <a:ext cx="220500" cy="1004100"/>
            </a:xfrm>
            <a:prstGeom prst="curvedConnector2">
              <a:avLst/>
            </a:prstGeom>
            <a:noFill/>
            <a:ln cap="flat" cmpd="sng" w="28575">
              <a:solidFill>
                <a:srgbClr val="FF0000"/>
              </a:solidFill>
              <a:prstDash val="solid"/>
              <a:round/>
              <a:headEnd len="med" w="med" type="none"/>
              <a:tailEnd len="med" w="med" type="triangle"/>
            </a:ln>
          </p:spPr>
        </p:cxnSp>
      </p:grpSp>
      <p:sp>
        <p:nvSpPr>
          <p:cNvPr id="234" name="Google Shape;234;p40"/>
          <p:cNvSpPr txBox="1"/>
          <p:nvPr/>
        </p:nvSpPr>
        <p:spPr>
          <a:xfrm>
            <a:off x="4901700" y="445025"/>
            <a:ext cx="3930600" cy="33246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buffer = </a:t>
            </a:r>
            <a:r>
              <a:rPr lang="en">
                <a:solidFill>
                  <a:srgbClr val="A31515"/>
                </a:solidFill>
                <a:highlight>
                  <a:srgbClr val="FFFFFF"/>
                </a:highlight>
                <a:latin typeface="Consolas"/>
                <a:ea typeface="Consolas"/>
                <a:cs typeface="Consolas"/>
                <a:sym typeface="Consolas"/>
              </a:rPr>
              <a:t>""</a:t>
            </a:r>
            <a:endParaRPr>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rgbClr val="0000FF"/>
                </a:solidFill>
                <a:highlight>
                  <a:srgbClr val="FFFFFF"/>
                </a:highlight>
                <a:latin typeface="Consolas"/>
                <a:ea typeface="Consolas"/>
                <a:cs typeface="Consolas"/>
                <a:sym typeface="Consolas"/>
              </a:rPr>
              <a:t>def</a:t>
            </a:r>
            <a:r>
              <a:rPr lang="en">
                <a:solidFill>
                  <a:schemeClr val="dk1"/>
                </a:solidFill>
                <a:highlight>
                  <a:srgbClr val="FFFFFF"/>
                </a:highlight>
                <a:latin typeface="Consolas"/>
                <a:ea typeface="Consolas"/>
                <a:cs typeface="Consolas"/>
                <a:sym typeface="Consolas"/>
              </a:rPr>
              <a:t> on_rx():</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global</a:t>
            </a:r>
            <a:r>
              <a:rPr lang="en">
                <a:solidFill>
                  <a:schemeClr val="dk1"/>
                </a:solidFill>
                <a:highlight>
                  <a:srgbClr val="FFFFFF"/>
                </a:highlight>
                <a:latin typeface="Consolas"/>
                <a:ea typeface="Consolas"/>
                <a:cs typeface="Consolas"/>
                <a:sym typeface="Consolas"/>
              </a:rPr>
              <a:t> buffer</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str = uart.read().decode().strip()</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if</a:t>
            </a:r>
            <a:r>
              <a:rPr lang="en">
                <a:solidFill>
                  <a:schemeClr val="dk1"/>
                </a:solidFill>
                <a:highlight>
                  <a:srgbClr val="FFFFFF"/>
                </a:highlight>
                <a:latin typeface="Consolas"/>
                <a:ea typeface="Consolas"/>
                <a:cs typeface="Consolas"/>
                <a:sym typeface="Consolas"/>
              </a:rPr>
              <a:t> str.startswith(</a:t>
            </a:r>
            <a:r>
              <a:rPr lang="en">
                <a:solidFill>
                  <a:srgbClr val="A31515"/>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buffer = str</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else</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buffer += str</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if</a:t>
            </a:r>
            <a:r>
              <a:rPr lang="en">
                <a:solidFill>
                  <a:schemeClr val="dk1"/>
                </a:solidFill>
                <a:highlight>
                  <a:srgbClr val="FFFFFF"/>
                </a:highlight>
                <a:latin typeface="Consolas"/>
                <a:ea typeface="Consolas"/>
                <a:cs typeface="Consolas"/>
                <a:sym typeface="Consolas"/>
              </a:rPr>
              <a:t> buffer.endswith(</a:t>
            </a:r>
            <a:r>
              <a:rPr lang="en">
                <a:solidFill>
                  <a:srgbClr val="A31515"/>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save(buffer)</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dk1"/>
                </a:solidFill>
                <a:highlight>
                  <a:srgbClr val="FFFFFF"/>
                </a:highlight>
                <a:latin typeface="Consolas"/>
                <a:ea typeface="Consolas"/>
                <a:cs typeface="Consolas"/>
                <a:sym typeface="Consolas"/>
              </a:rPr>
              <a:t>    Load.source(engine, buffer)</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App Mockup</a:t>
            </a:r>
            <a:endParaRPr/>
          </a:p>
        </p:txBody>
      </p:sp>
      <p:pic>
        <p:nvPicPr>
          <p:cNvPr id="240" name="Google Shape;240;p41"/>
          <p:cNvPicPr preferRelativeResize="0"/>
          <p:nvPr/>
        </p:nvPicPr>
        <p:blipFill>
          <a:blip r:embed="rId3">
            <a:alphaModFix/>
          </a:blip>
          <a:stretch>
            <a:fillRect/>
          </a:stretch>
        </p:blipFill>
        <p:spPr>
          <a:xfrm>
            <a:off x="1869613" y="1170125"/>
            <a:ext cx="2278433" cy="3820975"/>
          </a:xfrm>
          <a:prstGeom prst="rect">
            <a:avLst/>
          </a:prstGeom>
          <a:noFill/>
          <a:ln cap="flat" cmpd="sng" w="9525">
            <a:solidFill>
              <a:srgbClr val="9E9E9E"/>
            </a:solidFill>
            <a:prstDash val="solid"/>
            <a:round/>
            <a:headEnd len="sm" w="sm" type="none"/>
            <a:tailEnd len="sm" w="sm" type="none"/>
          </a:ln>
        </p:spPr>
      </p:pic>
      <p:pic>
        <p:nvPicPr>
          <p:cNvPr id="241" name="Google Shape;241;p41"/>
          <p:cNvPicPr preferRelativeResize="0"/>
          <p:nvPr/>
        </p:nvPicPr>
        <p:blipFill>
          <a:blip r:embed="rId4">
            <a:alphaModFix/>
          </a:blip>
          <a:stretch>
            <a:fillRect/>
          </a:stretch>
        </p:blipFill>
        <p:spPr>
          <a:xfrm>
            <a:off x="4995945" y="1170125"/>
            <a:ext cx="2278433" cy="3820975"/>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2"/>
          <p:cNvPicPr preferRelativeResize="0"/>
          <p:nvPr/>
        </p:nvPicPr>
        <p:blipFill rotWithShape="1">
          <a:blip r:embed="rId3">
            <a:alphaModFix/>
          </a:blip>
          <a:srcRect b="0" l="1047" r="1047" t="0"/>
          <a:stretch/>
        </p:blipFill>
        <p:spPr>
          <a:xfrm>
            <a:off x="1127700" y="1017725"/>
            <a:ext cx="6888576" cy="3444287"/>
          </a:xfrm>
          <a:prstGeom prst="rect">
            <a:avLst/>
          </a:prstGeom>
          <a:noFill/>
          <a:ln>
            <a:noFill/>
          </a:ln>
        </p:spPr>
      </p:pic>
      <p:sp>
        <p:nvSpPr>
          <p:cNvPr id="247" name="Google Shape;24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Studio Setup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Studio Setup</a:t>
            </a:r>
            <a:endParaRPr/>
          </a:p>
        </p:txBody>
      </p:sp>
      <p:pic>
        <p:nvPicPr>
          <p:cNvPr id="253" name="Google Shape;253;p43"/>
          <p:cNvPicPr preferRelativeResize="0"/>
          <p:nvPr/>
        </p:nvPicPr>
        <p:blipFill>
          <a:blip r:embed="rId3">
            <a:alphaModFix/>
          </a:blip>
          <a:stretch>
            <a:fillRect/>
          </a:stretch>
        </p:blipFill>
        <p:spPr>
          <a:xfrm>
            <a:off x="932825" y="1017725"/>
            <a:ext cx="7278351"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46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gadget </a:t>
            </a:r>
            <a:r>
              <a:rPr lang="en" sz="2133"/>
              <a:t>/găj′ĭt/</a:t>
            </a:r>
            <a:endParaRPr sz="1577"/>
          </a:p>
        </p:txBody>
      </p:sp>
      <p:sp>
        <p:nvSpPr>
          <p:cNvPr id="107" name="Google Shape;107;p26"/>
          <p:cNvSpPr txBox="1"/>
          <p:nvPr>
            <p:ph idx="1" type="body"/>
          </p:nvPr>
        </p:nvSpPr>
        <p:spPr>
          <a:xfrm>
            <a:off x="311700" y="1152475"/>
            <a:ext cx="7913400" cy="1419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noun</a:t>
            </a:r>
            <a:endParaRPr/>
          </a:p>
          <a:p>
            <a:pPr indent="-342900" lvl="0" marL="457200" rtl="0" algn="l">
              <a:spcBef>
                <a:spcPts val="1200"/>
              </a:spcBef>
              <a:spcAft>
                <a:spcPts val="0"/>
              </a:spcAft>
              <a:buSzPts val="1800"/>
              <a:buAutoNum type="arabicPeriod"/>
            </a:pPr>
            <a:r>
              <a:rPr lang="en"/>
              <a:t>A small specialized mechanical or electronic device; a contrivance.</a:t>
            </a:r>
            <a:endParaRPr/>
          </a:p>
          <a:p>
            <a:pPr indent="-342900" lvl="0" marL="457200" rtl="0" algn="l">
              <a:spcBef>
                <a:spcPts val="0"/>
              </a:spcBef>
              <a:spcAft>
                <a:spcPts val="0"/>
              </a:spcAft>
              <a:buSzPts val="1800"/>
              <a:buAutoNum type="arabicPeriod"/>
            </a:pPr>
            <a:r>
              <a:rPr lang="en"/>
              <a:t>Any device or machine, especially one whose name cannot be recalled. Often either clever or complicated.</a:t>
            </a:r>
            <a:endParaRPr/>
          </a:p>
        </p:txBody>
      </p:sp>
      <p:pic>
        <p:nvPicPr>
          <p:cNvPr id="108" name="Google Shape;108;p26"/>
          <p:cNvPicPr preferRelativeResize="0"/>
          <p:nvPr/>
        </p:nvPicPr>
        <p:blipFill>
          <a:blip r:embed="rId3">
            <a:alphaModFix/>
          </a:blip>
          <a:stretch>
            <a:fillRect/>
          </a:stretch>
        </p:blipFill>
        <p:spPr>
          <a:xfrm>
            <a:off x="311700" y="3418578"/>
            <a:ext cx="1847850" cy="999075"/>
          </a:xfrm>
          <a:prstGeom prst="rect">
            <a:avLst/>
          </a:prstGeom>
          <a:noFill/>
          <a:ln>
            <a:noFill/>
          </a:ln>
        </p:spPr>
      </p:pic>
      <p:pic>
        <p:nvPicPr>
          <p:cNvPr id="109" name="Google Shape;109;p26"/>
          <p:cNvPicPr preferRelativeResize="0"/>
          <p:nvPr/>
        </p:nvPicPr>
        <p:blipFill>
          <a:blip r:embed="rId4">
            <a:alphaModFix/>
          </a:blip>
          <a:stretch>
            <a:fillRect/>
          </a:stretch>
        </p:blipFill>
        <p:spPr>
          <a:xfrm>
            <a:off x="2660748" y="3418565"/>
            <a:ext cx="1722176" cy="999076"/>
          </a:xfrm>
          <a:prstGeom prst="rect">
            <a:avLst/>
          </a:prstGeom>
          <a:noFill/>
          <a:ln>
            <a:noFill/>
          </a:ln>
        </p:spPr>
      </p:pic>
      <p:sp>
        <p:nvSpPr>
          <p:cNvPr id="110" name="Google Shape;110;p26"/>
          <p:cNvSpPr txBox="1"/>
          <p:nvPr/>
        </p:nvSpPr>
        <p:spPr>
          <a:xfrm>
            <a:off x="2120499" y="3410191"/>
            <a:ext cx="655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400">
                <a:solidFill>
                  <a:schemeClr val="dk2"/>
                </a:solidFill>
              </a:rPr>
              <a:t>+</a:t>
            </a:r>
            <a:endParaRPr b="1" sz="6100">
              <a:solidFill>
                <a:schemeClr val="dk2"/>
              </a:solidFill>
            </a:endParaRPr>
          </a:p>
        </p:txBody>
      </p:sp>
      <p:sp>
        <p:nvSpPr>
          <p:cNvPr id="111" name="Google Shape;111;p26"/>
          <p:cNvSpPr txBox="1"/>
          <p:nvPr/>
        </p:nvSpPr>
        <p:spPr>
          <a:xfrm>
            <a:off x="6023102" y="3410191"/>
            <a:ext cx="655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400">
                <a:solidFill>
                  <a:schemeClr val="dk2"/>
                </a:solidFill>
              </a:rPr>
              <a:t>=</a:t>
            </a:r>
            <a:endParaRPr b="1" sz="6100">
              <a:solidFill>
                <a:schemeClr val="dk2"/>
              </a:solidFill>
            </a:endParaRPr>
          </a:p>
        </p:txBody>
      </p:sp>
      <p:pic>
        <p:nvPicPr>
          <p:cNvPr id="112" name="Google Shape;112;p26"/>
          <p:cNvPicPr preferRelativeResize="0"/>
          <p:nvPr/>
        </p:nvPicPr>
        <p:blipFill>
          <a:blip r:embed="rId5">
            <a:alphaModFix/>
          </a:blip>
          <a:stretch>
            <a:fillRect/>
          </a:stretch>
        </p:blipFill>
        <p:spPr>
          <a:xfrm>
            <a:off x="6639552" y="3490591"/>
            <a:ext cx="2192750" cy="855025"/>
          </a:xfrm>
          <a:prstGeom prst="rect">
            <a:avLst/>
          </a:prstGeom>
          <a:noFill/>
          <a:ln>
            <a:noFill/>
          </a:ln>
        </p:spPr>
      </p:pic>
      <p:pic>
        <p:nvPicPr>
          <p:cNvPr id="113" name="Google Shape;113;p26"/>
          <p:cNvPicPr preferRelativeResize="0"/>
          <p:nvPr/>
        </p:nvPicPr>
        <p:blipFill>
          <a:blip r:embed="rId6">
            <a:alphaModFix/>
          </a:blip>
          <a:stretch>
            <a:fillRect/>
          </a:stretch>
        </p:blipFill>
        <p:spPr>
          <a:xfrm>
            <a:off x="4960323" y="3410191"/>
            <a:ext cx="1025631" cy="1015800"/>
          </a:xfrm>
          <a:prstGeom prst="rect">
            <a:avLst/>
          </a:prstGeom>
          <a:noFill/>
          <a:ln>
            <a:noFill/>
          </a:ln>
        </p:spPr>
      </p:pic>
      <p:sp>
        <p:nvSpPr>
          <p:cNvPr id="114" name="Google Shape;114;p26"/>
          <p:cNvSpPr txBox="1"/>
          <p:nvPr/>
        </p:nvSpPr>
        <p:spPr>
          <a:xfrm>
            <a:off x="4343873" y="3410191"/>
            <a:ext cx="655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400">
                <a:solidFill>
                  <a:schemeClr val="dk2"/>
                </a:solidFill>
              </a:rPr>
              <a:t>+</a:t>
            </a:r>
            <a:endParaRPr b="1" sz="61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Studio Setup</a:t>
            </a:r>
            <a:endParaRPr/>
          </a:p>
        </p:txBody>
      </p:sp>
      <p:pic>
        <p:nvPicPr>
          <p:cNvPr id="259" name="Google Shape;259;p44"/>
          <p:cNvPicPr preferRelativeResize="0"/>
          <p:nvPr/>
        </p:nvPicPr>
        <p:blipFill>
          <a:blip r:embed="rId3">
            <a:alphaModFix/>
          </a:blip>
          <a:stretch>
            <a:fillRect/>
          </a:stretch>
        </p:blipFill>
        <p:spPr>
          <a:xfrm>
            <a:off x="825125" y="1017725"/>
            <a:ext cx="7493750"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Studio Setup for Android Development</a:t>
            </a:r>
            <a:endParaRPr/>
          </a:p>
        </p:txBody>
      </p:sp>
      <p:pic>
        <p:nvPicPr>
          <p:cNvPr id="265" name="Google Shape;265;p45"/>
          <p:cNvPicPr preferRelativeResize="0"/>
          <p:nvPr/>
        </p:nvPicPr>
        <p:blipFill>
          <a:blip r:embed="rId3">
            <a:alphaModFix/>
          </a:blip>
          <a:stretch>
            <a:fillRect/>
          </a:stretch>
        </p:blipFill>
        <p:spPr>
          <a:xfrm>
            <a:off x="2534775" y="1017725"/>
            <a:ext cx="4074425" cy="3255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6"/>
          <p:cNvPicPr preferRelativeResize="0"/>
          <p:nvPr/>
        </p:nvPicPr>
        <p:blipFill>
          <a:blip r:embed="rId3">
            <a:alphaModFix/>
          </a:blip>
          <a:stretch>
            <a:fillRect/>
          </a:stretch>
        </p:blipFill>
        <p:spPr>
          <a:xfrm>
            <a:off x="2534775" y="1017713"/>
            <a:ext cx="4074425" cy="3255831"/>
          </a:xfrm>
          <a:prstGeom prst="rect">
            <a:avLst/>
          </a:prstGeom>
          <a:noFill/>
          <a:ln>
            <a:noFill/>
          </a:ln>
        </p:spPr>
      </p:pic>
      <p:sp>
        <p:nvSpPr>
          <p:cNvPr id="271" name="Google Shape;27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Studio Setup for Android Development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7"/>
          <p:cNvPicPr preferRelativeResize="0"/>
          <p:nvPr/>
        </p:nvPicPr>
        <p:blipFill>
          <a:blip r:embed="rId3">
            <a:alphaModFix/>
          </a:blip>
          <a:stretch>
            <a:fillRect/>
          </a:stretch>
        </p:blipFill>
        <p:spPr>
          <a:xfrm>
            <a:off x="1973500" y="1017713"/>
            <a:ext cx="5196979" cy="3255801"/>
          </a:xfrm>
          <a:prstGeom prst="rect">
            <a:avLst/>
          </a:prstGeom>
          <a:noFill/>
          <a:ln>
            <a:noFill/>
          </a:ln>
        </p:spPr>
      </p:pic>
      <p:sp>
        <p:nvSpPr>
          <p:cNvPr id="277" name="Google Shape;27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Studio Setup for Android Development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Visual Studio Project Setup for Android Development</a:t>
            </a:r>
            <a:endParaRPr/>
          </a:p>
          <a:p>
            <a:pPr indent="0" lvl="0" marL="0" rtl="0" algn="l">
              <a:spcBef>
                <a:spcPts val="0"/>
              </a:spcBef>
              <a:spcAft>
                <a:spcPts val="0"/>
              </a:spcAft>
              <a:buNone/>
            </a:pPr>
            <a:r>
              <a:t/>
            </a:r>
            <a:endParaRPr/>
          </a:p>
        </p:txBody>
      </p:sp>
      <p:pic>
        <p:nvPicPr>
          <p:cNvPr id="283" name="Google Shape;283;p48"/>
          <p:cNvPicPr preferRelativeResize="0"/>
          <p:nvPr/>
        </p:nvPicPr>
        <p:blipFill>
          <a:blip r:embed="rId3">
            <a:alphaModFix/>
          </a:blip>
          <a:stretch>
            <a:fillRect/>
          </a:stretch>
        </p:blipFill>
        <p:spPr>
          <a:xfrm>
            <a:off x="935400" y="1017725"/>
            <a:ext cx="7273203"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9"/>
          <p:cNvPicPr preferRelativeResize="0"/>
          <p:nvPr/>
        </p:nvPicPr>
        <p:blipFill>
          <a:blip r:embed="rId3">
            <a:alphaModFix/>
          </a:blip>
          <a:stretch>
            <a:fillRect/>
          </a:stretch>
        </p:blipFill>
        <p:spPr>
          <a:xfrm>
            <a:off x="935400" y="1017725"/>
            <a:ext cx="7273200" cy="3820975"/>
          </a:xfrm>
          <a:prstGeom prst="rect">
            <a:avLst/>
          </a:prstGeom>
          <a:noFill/>
          <a:ln>
            <a:noFill/>
          </a:ln>
        </p:spPr>
      </p:pic>
      <p:sp>
        <p:nvSpPr>
          <p:cNvPr id="289" name="Google Shape;28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Visual Studio Project Setup for Android Development</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Studio Setup</a:t>
            </a:r>
            <a:endParaRPr/>
          </a:p>
        </p:txBody>
      </p:sp>
      <p:pic>
        <p:nvPicPr>
          <p:cNvPr id="295" name="Google Shape;295;p50"/>
          <p:cNvPicPr preferRelativeResize="0"/>
          <p:nvPr/>
        </p:nvPicPr>
        <p:blipFill>
          <a:blip r:embed="rId3">
            <a:alphaModFix/>
          </a:blip>
          <a:stretch>
            <a:fillRect/>
          </a:stretch>
        </p:blipFill>
        <p:spPr>
          <a:xfrm>
            <a:off x="935400" y="1017725"/>
            <a:ext cx="7273203"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Studio Setup</a:t>
            </a:r>
            <a:endParaRPr/>
          </a:p>
        </p:txBody>
      </p:sp>
      <p:pic>
        <p:nvPicPr>
          <p:cNvPr id="301" name="Google Shape;301;p51"/>
          <p:cNvPicPr preferRelativeResize="0"/>
          <p:nvPr/>
        </p:nvPicPr>
        <p:blipFill>
          <a:blip r:embed="rId3">
            <a:alphaModFix/>
          </a:blip>
          <a:stretch>
            <a:fillRect/>
          </a:stretch>
        </p:blipFill>
        <p:spPr>
          <a:xfrm>
            <a:off x="3616100" y="1017725"/>
            <a:ext cx="1810150" cy="3962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Pico Life App</a:t>
            </a:r>
            <a:endParaRPr/>
          </a:p>
        </p:txBody>
      </p:sp>
      <p:pic>
        <p:nvPicPr>
          <p:cNvPr id="307" name="Google Shape;307;p52"/>
          <p:cNvPicPr preferRelativeResize="0"/>
          <p:nvPr/>
        </p:nvPicPr>
        <p:blipFill>
          <a:blip r:embed="rId3">
            <a:alphaModFix/>
          </a:blip>
          <a:stretch>
            <a:fillRect/>
          </a:stretch>
        </p:blipFill>
        <p:spPr>
          <a:xfrm>
            <a:off x="994224" y="1017713"/>
            <a:ext cx="6973840" cy="3706549"/>
          </a:xfrm>
          <a:prstGeom prst="rect">
            <a:avLst/>
          </a:prstGeom>
          <a:noFill/>
          <a:ln>
            <a:noFill/>
          </a:ln>
        </p:spPr>
      </p:pic>
      <p:pic>
        <p:nvPicPr>
          <p:cNvPr id="308" name="Google Shape;308;p52"/>
          <p:cNvPicPr preferRelativeResize="0"/>
          <p:nvPr/>
        </p:nvPicPr>
        <p:blipFill>
          <a:blip r:embed="rId4">
            <a:alphaModFix/>
          </a:blip>
          <a:stretch>
            <a:fillRect/>
          </a:stretch>
        </p:blipFill>
        <p:spPr>
          <a:xfrm>
            <a:off x="3622614" y="950025"/>
            <a:ext cx="1717075" cy="3841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Pico Life App</a:t>
            </a:r>
            <a:endParaRPr/>
          </a:p>
        </p:txBody>
      </p:sp>
      <p:pic>
        <p:nvPicPr>
          <p:cNvPr id="314" name="Google Shape;314;p53"/>
          <p:cNvPicPr preferRelativeResize="0"/>
          <p:nvPr/>
        </p:nvPicPr>
        <p:blipFill>
          <a:blip r:embed="rId3">
            <a:alphaModFix/>
          </a:blip>
          <a:stretch>
            <a:fillRect/>
          </a:stretch>
        </p:blipFill>
        <p:spPr>
          <a:xfrm>
            <a:off x="977438" y="1017725"/>
            <a:ext cx="7189122" cy="3820975"/>
          </a:xfrm>
          <a:prstGeom prst="rect">
            <a:avLst/>
          </a:prstGeom>
          <a:noFill/>
          <a:ln>
            <a:noFill/>
          </a:ln>
        </p:spPr>
      </p:pic>
      <p:sp>
        <p:nvSpPr>
          <p:cNvPr id="315" name="Google Shape;315;p53"/>
          <p:cNvSpPr/>
          <p:nvPr/>
        </p:nvSpPr>
        <p:spPr>
          <a:xfrm>
            <a:off x="893575" y="2594250"/>
            <a:ext cx="1886700" cy="34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7"/>
          <p:cNvPicPr preferRelativeResize="0"/>
          <p:nvPr/>
        </p:nvPicPr>
        <p:blipFill>
          <a:blip r:embed="rId3">
            <a:alphaModFix/>
          </a:blip>
          <a:stretch>
            <a:fillRect/>
          </a:stretch>
        </p:blipFill>
        <p:spPr>
          <a:xfrm>
            <a:off x="946400" y="1017725"/>
            <a:ext cx="7251191" cy="3818349"/>
          </a:xfrm>
          <a:prstGeom prst="rect">
            <a:avLst/>
          </a:prstGeom>
          <a:noFill/>
          <a:ln cap="flat" cmpd="sng" w="9525">
            <a:solidFill>
              <a:srgbClr val="9E9E9E"/>
            </a:solidFill>
            <a:prstDash val="solid"/>
            <a:round/>
            <a:headEnd len="sm" w="sm" type="none"/>
            <a:tailEnd len="sm" w="sm" type="none"/>
          </a:ln>
        </p:spPr>
      </p:pic>
      <p:sp>
        <p:nvSpPr>
          <p:cNvPr id="120" name="Google Shape;12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Seed</a:t>
            </a:r>
            <a:endParaRPr/>
          </a:p>
        </p:txBody>
      </p:sp>
      <p:grpSp>
        <p:nvGrpSpPr>
          <p:cNvPr id="121" name="Google Shape;121;p27"/>
          <p:cNvGrpSpPr/>
          <p:nvPr/>
        </p:nvGrpSpPr>
        <p:grpSpPr>
          <a:xfrm>
            <a:off x="2424950" y="662950"/>
            <a:ext cx="5360950" cy="2352300"/>
            <a:chOff x="2763675" y="587675"/>
            <a:chExt cx="5360950" cy="2352300"/>
          </a:xfrm>
        </p:grpSpPr>
        <p:sp>
          <p:nvSpPr>
            <p:cNvPr id="122" name="Google Shape;122;p27"/>
            <p:cNvSpPr/>
            <p:nvPr/>
          </p:nvSpPr>
          <p:spPr>
            <a:xfrm>
              <a:off x="2763675" y="2061575"/>
              <a:ext cx="1439100" cy="87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27"/>
            <p:cNvSpPr txBox="1"/>
            <p:nvPr/>
          </p:nvSpPr>
          <p:spPr>
            <a:xfrm>
              <a:off x="5328325" y="587675"/>
              <a:ext cx="2796300" cy="15699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0000FF"/>
                  </a:solidFill>
                  <a:highlight>
                    <a:srgbClr val="FFFFFF"/>
                  </a:highlight>
                  <a:latin typeface="Consolas"/>
                  <a:ea typeface="Consolas"/>
                  <a:cs typeface="Consolas"/>
                  <a:sym typeface="Consolas"/>
                </a:rPr>
                <a:t>ca.cells = {</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dk1"/>
                  </a:solidFill>
                  <a:highlight>
                    <a:srgbClr val="FFFFFF"/>
                  </a:highlight>
                  <a:latin typeface="Consolas"/>
                  <a:ea typeface="Consolas"/>
                  <a:cs typeface="Consolas"/>
                  <a:sym typeface="Consolas"/>
                </a:rPr>
                <a:t>        </a:t>
              </a:r>
              <a:r>
                <a:rPr lang="en">
                  <a:solidFill>
                    <a:schemeClr val="accent5"/>
                  </a:solidFill>
                  <a:highlight>
                    <a:srgbClr val="FFFFFF"/>
                  </a:highlight>
                  <a:latin typeface="Consolas"/>
                  <a:ea typeface="Consolas"/>
                  <a:cs typeface="Consolas"/>
                  <a:sym typeface="Consolas"/>
                </a:rPr>
                <a:t>(7</a:t>
              </a:r>
              <a:r>
                <a:rPr lang="en">
                  <a:solidFill>
                    <a:schemeClr val="dk1"/>
                  </a:solidFill>
                  <a:highlight>
                    <a:srgbClr val="FFFFFF"/>
                  </a:highlight>
                  <a:latin typeface="Consolas"/>
                  <a:ea typeface="Consolas"/>
                  <a:cs typeface="Consolas"/>
                  <a:sym typeface="Consolas"/>
                </a:rPr>
                <a:t>, </a:t>
              </a:r>
              <a:r>
                <a:rPr lang="en">
                  <a:solidFill>
                    <a:schemeClr val="accent5"/>
                  </a:solidFill>
                  <a:latin typeface="Consolas"/>
                  <a:ea typeface="Consolas"/>
                  <a:cs typeface="Consolas"/>
                  <a:sym typeface="Consolas"/>
                </a:rPr>
                <a:t>3)</a:t>
              </a:r>
              <a:r>
                <a:rPr lang="en">
                  <a:solidFill>
                    <a:schemeClr val="dk1"/>
                  </a:solidFill>
                  <a:highlight>
                    <a:srgbClr val="FFFFFF"/>
                  </a:highlight>
                  <a:latin typeface="Consolas"/>
                  <a:ea typeface="Consolas"/>
                  <a:cs typeface="Consolas"/>
                  <a:sym typeface="Consolas"/>
                </a:rPr>
                <a:t>: </a:t>
              </a:r>
              <a:r>
                <a:rPr lang="en">
                  <a:solidFill>
                    <a:srgbClr val="A31515"/>
                  </a:solidFill>
                  <a:highlight>
                    <a:srgbClr val="FFFFFF"/>
                  </a:highlight>
                  <a:latin typeface="Consolas"/>
                  <a:ea typeface="Consolas"/>
                  <a:cs typeface="Consolas"/>
                  <a:sym typeface="Consolas"/>
                </a:rPr>
                <a:t>"blue"</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dk1"/>
                  </a:solidFill>
                  <a:highlight>
                    <a:srgbClr val="FFFFFF"/>
                  </a:highlight>
                  <a:latin typeface="Consolas"/>
                  <a:ea typeface="Consolas"/>
                  <a:cs typeface="Consolas"/>
                  <a:sym typeface="Consolas"/>
                </a:rPr>
                <a:t>        </a:t>
              </a:r>
              <a:r>
                <a:rPr lang="en">
                  <a:solidFill>
                    <a:schemeClr val="accent5"/>
                  </a:solidFill>
                  <a:highlight>
                    <a:srgbClr val="FFFFFF"/>
                  </a:highlight>
                  <a:latin typeface="Consolas"/>
                  <a:ea typeface="Consolas"/>
                  <a:cs typeface="Consolas"/>
                  <a:sym typeface="Consolas"/>
                </a:rPr>
                <a:t>(7</a:t>
              </a:r>
              <a:r>
                <a:rPr lang="en">
                  <a:solidFill>
                    <a:schemeClr val="dk1"/>
                  </a:solidFill>
                  <a:highlight>
                    <a:srgbClr val="FFFFFF"/>
                  </a:highlight>
                  <a:latin typeface="Consolas"/>
                  <a:ea typeface="Consolas"/>
                  <a:cs typeface="Consolas"/>
                  <a:sym typeface="Consolas"/>
                </a:rPr>
                <a:t>, </a:t>
              </a:r>
              <a:r>
                <a:rPr lang="en">
                  <a:solidFill>
                    <a:schemeClr val="accent5"/>
                  </a:solidFill>
                  <a:highlight>
                    <a:srgbClr val="FFFFFF"/>
                  </a:highlight>
                  <a:latin typeface="Consolas"/>
                  <a:ea typeface="Consolas"/>
                  <a:cs typeface="Consolas"/>
                  <a:sym typeface="Consolas"/>
                </a:rPr>
                <a:t>4)</a:t>
              </a:r>
              <a:r>
                <a:rPr lang="en">
                  <a:solidFill>
                    <a:schemeClr val="dk1"/>
                  </a:solidFill>
                  <a:highlight>
                    <a:srgbClr val="FFFFFF"/>
                  </a:highlight>
                  <a:latin typeface="Consolas"/>
                  <a:ea typeface="Consolas"/>
                  <a:cs typeface="Consolas"/>
                  <a:sym typeface="Consolas"/>
                </a:rPr>
                <a:t>: </a:t>
              </a:r>
              <a:r>
                <a:rPr lang="en">
                  <a:solidFill>
                    <a:srgbClr val="A31515"/>
                  </a:solidFill>
                  <a:highlight>
                    <a:srgbClr val="FFFFFF"/>
                  </a:highlight>
                  <a:latin typeface="Consolas"/>
                  <a:ea typeface="Consolas"/>
                  <a:cs typeface="Consolas"/>
                  <a:sym typeface="Consolas"/>
                </a:rPr>
                <a:t>"blue"</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dk1"/>
                  </a:solidFill>
                  <a:latin typeface="Consolas"/>
                  <a:ea typeface="Consolas"/>
                  <a:cs typeface="Consolas"/>
                  <a:sym typeface="Consolas"/>
                </a:rPr>
                <a:t>        </a:t>
              </a:r>
              <a:r>
                <a:rPr lang="en">
                  <a:solidFill>
                    <a:schemeClr val="accent5"/>
                  </a:solidFill>
                  <a:latin typeface="Consolas"/>
                  <a:ea typeface="Consolas"/>
                  <a:cs typeface="Consolas"/>
                  <a:sym typeface="Consolas"/>
                </a:rPr>
                <a:t>(7</a:t>
              </a:r>
              <a:r>
                <a:rPr lang="en">
                  <a:solidFill>
                    <a:schemeClr val="dk1"/>
                  </a:solidFill>
                  <a:latin typeface="Consolas"/>
                  <a:ea typeface="Consolas"/>
                  <a:cs typeface="Consolas"/>
                  <a:sym typeface="Consolas"/>
                </a:rPr>
                <a:t>, </a:t>
              </a:r>
              <a:r>
                <a:rPr lang="en">
                  <a:solidFill>
                    <a:schemeClr val="accent5"/>
                  </a:solidFill>
                  <a:latin typeface="Consolas"/>
                  <a:ea typeface="Consolas"/>
                  <a:cs typeface="Consolas"/>
                  <a:sym typeface="Consolas"/>
                </a:rPr>
                <a:t>5</a:t>
              </a:r>
              <a:r>
                <a:rPr lang="en">
                  <a:solidFill>
                    <a:schemeClr val="accent5"/>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a:solidFill>
                    <a:srgbClr val="A31515"/>
                  </a:solidFill>
                  <a:latin typeface="Consolas"/>
                  <a:ea typeface="Consolas"/>
                  <a:cs typeface="Consolas"/>
                  <a:sym typeface="Consolas"/>
                </a:rPr>
                <a:t>"blue"</a:t>
              </a:r>
              <a:endParaRPr>
                <a:solidFill>
                  <a:srgbClr val="A31515"/>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0000FF"/>
                  </a:solidFill>
                  <a:highlight>
                    <a:srgbClr val="FFFFFF"/>
                  </a:highlight>
                  <a:latin typeface="Consolas"/>
                  <a:ea typeface="Consolas"/>
                  <a:cs typeface="Consolas"/>
                  <a:sym typeface="Consolas"/>
                </a:rPr>
                <a:t>    }</a:t>
              </a:r>
              <a:endParaRPr sz="1800">
                <a:solidFill>
                  <a:srgbClr val="0000FF"/>
                </a:solidFill>
              </a:endParaRPr>
            </a:p>
          </p:txBody>
        </p:sp>
        <p:cxnSp>
          <p:nvCxnSpPr>
            <p:cNvPr id="124" name="Google Shape;124;p27"/>
            <p:cNvCxnSpPr>
              <a:stCxn id="122" idx="6"/>
              <a:endCxn id="123" idx="1"/>
            </p:cNvCxnSpPr>
            <p:nvPr/>
          </p:nvCxnSpPr>
          <p:spPr>
            <a:xfrm flipH="1" rot="10800000">
              <a:off x="4202775" y="1372775"/>
              <a:ext cx="1125600" cy="1128000"/>
            </a:xfrm>
            <a:prstGeom prst="curvedConnector3">
              <a:avLst>
                <a:gd fmla="val 49998" name="adj1"/>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Pico Life App</a:t>
            </a:r>
            <a:endParaRPr/>
          </a:p>
        </p:txBody>
      </p:sp>
      <p:pic>
        <p:nvPicPr>
          <p:cNvPr id="321" name="Google Shape;321;p54"/>
          <p:cNvPicPr preferRelativeResize="0"/>
          <p:nvPr/>
        </p:nvPicPr>
        <p:blipFill>
          <a:blip r:embed="rId3">
            <a:alphaModFix/>
          </a:blip>
          <a:stretch>
            <a:fillRect/>
          </a:stretch>
        </p:blipFill>
        <p:spPr>
          <a:xfrm>
            <a:off x="977438" y="1017725"/>
            <a:ext cx="7189122" cy="3820975"/>
          </a:xfrm>
          <a:prstGeom prst="rect">
            <a:avLst/>
          </a:prstGeom>
          <a:noFill/>
          <a:ln>
            <a:noFill/>
          </a:ln>
        </p:spPr>
      </p:pic>
      <p:sp>
        <p:nvSpPr>
          <p:cNvPr id="322" name="Google Shape;322;p54"/>
          <p:cNvSpPr/>
          <p:nvPr/>
        </p:nvSpPr>
        <p:spPr>
          <a:xfrm>
            <a:off x="893575" y="3014850"/>
            <a:ext cx="1886700" cy="1266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cxnSp>
        <p:nvCxnSpPr>
          <p:cNvPr id="327" name="Google Shape;327;p55"/>
          <p:cNvCxnSpPr>
            <a:stCxn id="328" idx="3"/>
            <a:endCxn id="329" idx="1"/>
          </p:cNvCxnSpPr>
          <p:nvPr/>
        </p:nvCxnSpPr>
        <p:spPr>
          <a:xfrm flipH="1" rot="10800000">
            <a:off x="1952722" y="3042951"/>
            <a:ext cx="5655000" cy="37200"/>
          </a:xfrm>
          <a:prstGeom prst="straightConnector1">
            <a:avLst/>
          </a:prstGeom>
          <a:noFill/>
          <a:ln cap="flat" cmpd="sng" w="76200">
            <a:solidFill>
              <a:srgbClr val="FF0000"/>
            </a:solidFill>
            <a:prstDash val="solid"/>
            <a:round/>
            <a:headEnd len="med" w="med" type="none"/>
            <a:tailEnd len="med" w="med" type="triangle"/>
          </a:ln>
        </p:spPr>
      </p:cxnSp>
      <p:sp>
        <p:nvSpPr>
          <p:cNvPr id="330" name="Google Shape;33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From Mockup To Mobile</a:t>
            </a:r>
            <a:endParaRPr/>
          </a:p>
        </p:txBody>
      </p:sp>
      <p:sp>
        <p:nvSpPr>
          <p:cNvPr id="331" name="Google Shape;331;p55"/>
          <p:cNvSpPr txBox="1"/>
          <p:nvPr/>
        </p:nvSpPr>
        <p:spPr>
          <a:xfrm>
            <a:off x="2858425" y="1980950"/>
            <a:ext cx="3843600" cy="2124000"/>
          </a:xfrm>
          <a:prstGeom prst="rect">
            <a:avLst/>
          </a:prstGeom>
          <a:solidFill>
            <a:schemeClr val="lt1"/>
          </a:solid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MVVM vs. Code-behind</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Dependency Injection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Defining the UI with XAML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Navigating between Screens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Interacting with the Hardware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Debugging on the Metal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Deploying to Android</a:t>
            </a:r>
            <a:endParaRPr sz="1800">
              <a:solidFill>
                <a:schemeClr val="dk1"/>
              </a:solidFill>
            </a:endParaRPr>
          </a:p>
        </p:txBody>
      </p:sp>
      <p:pic>
        <p:nvPicPr>
          <p:cNvPr id="328" name="Google Shape;328;p55"/>
          <p:cNvPicPr preferRelativeResize="0"/>
          <p:nvPr/>
        </p:nvPicPr>
        <p:blipFill>
          <a:blip r:embed="rId3">
            <a:alphaModFix/>
          </a:blip>
          <a:stretch>
            <a:fillRect/>
          </a:stretch>
        </p:blipFill>
        <p:spPr>
          <a:xfrm>
            <a:off x="311700" y="1708551"/>
            <a:ext cx="1641021" cy="2743201"/>
          </a:xfrm>
          <a:prstGeom prst="rect">
            <a:avLst/>
          </a:prstGeom>
          <a:noFill/>
          <a:ln cap="flat" cmpd="sng" w="9525">
            <a:solidFill>
              <a:srgbClr val="9E9E9E"/>
            </a:solidFill>
            <a:prstDash val="solid"/>
            <a:round/>
            <a:headEnd len="sm" w="sm" type="none"/>
            <a:tailEnd len="sm" w="sm" type="none"/>
          </a:ln>
        </p:spPr>
      </p:pic>
      <p:pic>
        <p:nvPicPr>
          <p:cNvPr id="329" name="Google Shape;329;p55"/>
          <p:cNvPicPr preferRelativeResize="0"/>
          <p:nvPr/>
        </p:nvPicPr>
        <p:blipFill>
          <a:blip r:embed="rId4">
            <a:alphaModFix/>
          </a:blip>
          <a:stretch>
            <a:fillRect/>
          </a:stretch>
        </p:blipFill>
        <p:spPr>
          <a:xfrm>
            <a:off x="7607725" y="1671351"/>
            <a:ext cx="1224643"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MVVM vs. Code-behind</a:t>
            </a:r>
            <a:endParaRPr/>
          </a:p>
        </p:txBody>
      </p:sp>
      <p:graphicFrame>
        <p:nvGraphicFramePr>
          <p:cNvPr id="337" name="Google Shape;337;p56"/>
          <p:cNvGraphicFramePr/>
          <p:nvPr/>
        </p:nvGraphicFramePr>
        <p:xfrm>
          <a:off x="311700" y="1314900"/>
          <a:ext cx="3000000" cy="3000000"/>
        </p:xfrm>
        <a:graphic>
          <a:graphicData uri="http://schemas.openxmlformats.org/drawingml/2006/table">
            <a:tbl>
              <a:tblPr>
                <a:noFill/>
                <a:tableStyleId>{AA1334BC-74BA-4B0C-A76E-5B41B22E9BEC}</a:tableStyleId>
              </a:tblPr>
              <a:tblGrid>
                <a:gridCol w="3058375"/>
                <a:gridCol w="2504275"/>
              </a:tblGrid>
              <a:tr h="535000">
                <a:tc>
                  <a:txBody>
                    <a:bodyPr/>
                    <a:lstStyle/>
                    <a:p>
                      <a:pPr indent="0" lvl="0" marL="0" rtl="0" algn="ctr">
                        <a:spcBef>
                          <a:spcPts val="0"/>
                        </a:spcBef>
                        <a:spcAft>
                          <a:spcPts val="0"/>
                        </a:spcAft>
                        <a:buNone/>
                      </a:pPr>
                      <a:r>
                        <a:rPr b="1" lang="en" sz="1800"/>
                        <a:t>Model - View - ViewModel</a:t>
                      </a:r>
                      <a:endParaRPr b="1" sz="1800"/>
                    </a:p>
                  </a:txBody>
                  <a:tcPr marT="91425" marB="91425" marR="91425" marL="91425"/>
                </a:tc>
                <a:tc>
                  <a:txBody>
                    <a:bodyPr/>
                    <a:lstStyle/>
                    <a:p>
                      <a:pPr indent="0" lvl="0" marL="0" rtl="0" algn="ctr">
                        <a:spcBef>
                          <a:spcPts val="0"/>
                        </a:spcBef>
                        <a:spcAft>
                          <a:spcPts val="0"/>
                        </a:spcAft>
                        <a:buNone/>
                      </a:pPr>
                      <a:r>
                        <a:rPr b="1" lang="en" sz="1800"/>
                        <a:t>Code-behind</a:t>
                      </a:r>
                      <a:endParaRPr b="1" sz="1800"/>
                    </a:p>
                  </a:txBody>
                  <a:tcPr marT="91425" marB="91425" marR="91425" marL="91425"/>
                </a:tc>
              </a:tr>
              <a:tr h="535000">
                <a:tc>
                  <a:txBody>
                    <a:bodyPr/>
                    <a:lstStyle/>
                    <a:p>
                      <a:pPr indent="0" lvl="0" marL="0" rtl="0" algn="l">
                        <a:spcBef>
                          <a:spcPts val="0"/>
                        </a:spcBef>
                        <a:spcAft>
                          <a:spcPts val="0"/>
                        </a:spcAft>
                        <a:buNone/>
                      </a:pPr>
                      <a:r>
                        <a:rPr lang="en" sz="1800"/>
                        <a:t>Loosely</a:t>
                      </a:r>
                      <a:r>
                        <a:rPr lang="en" sz="1800"/>
                        <a:t> coupled</a:t>
                      </a:r>
                      <a:endParaRPr sz="1800"/>
                    </a:p>
                  </a:txBody>
                  <a:tcPr marT="91425" marB="91425" marR="91425" marL="91425"/>
                </a:tc>
                <a:tc>
                  <a:txBody>
                    <a:bodyPr/>
                    <a:lstStyle/>
                    <a:p>
                      <a:pPr indent="0" lvl="0" marL="0" rtl="0" algn="l">
                        <a:spcBef>
                          <a:spcPts val="0"/>
                        </a:spcBef>
                        <a:spcAft>
                          <a:spcPts val="0"/>
                        </a:spcAft>
                        <a:buNone/>
                      </a:pPr>
                      <a:r>
                        <a:rPr lang="en" sz="1800"/>
                        <a:t>Tightly coupled</a:t>
                      </a:r>
                      <a:endParaRPr sz="1800"/>
                    </a:p>
                  </a:txBody>
                  <a:tcPr marT="91425" marB="91425" marR="91425" marL="91425"/>
                </a:tc>
              </a:tr>
              <a:tr h="535000">
                <a:tc>
                  <a:txBody>
                    <a:bodyPr/>
                    <a:lstStyle/>
                    <a:p>
                      <a:pPr indent="0" lvl="0" marL="0" rtl="0" algn="l">
                        <a:spcBef>
                          <a:spcPts val="0"/>
                        </a:spcBef>
                        <a:spcAft>
                          <a:spcPts val="0"/>
                        </a:spcAft>
                        <a:buNone/>
                      </a:pPr>
                      <a:r>
                        <a:rPr lang="en" sz="1800"/>
                        <a:t>Rich example code</a:t>
                      </a:r>
                      <a:endParaRPr sz="1800"/>
                    </a:p>
                  </a:txBody>
                  <a:tcPr marT="91425" marB="91425" marR="91425" marL="91425"/>
                </a:tc>
                <a:tc>
                  <a:txBody>
                    <a:bodyPr/>
                    <a:lstStyle/>
                    <a:p>
                      <a:pPr indent="0" lvl="0" marL="0" rtl="0" algn="l">
                        <a:spcBef>
                          <a:spcPts val="0"/>
                        </a:spcBef>
                        <a:spcAft>
                          <a:spcPts val="0"/>
                        </a:spcAft>
                        <a:buNone/>
                      </a:pPr>
                      <a:r>
                        <a:rPr lang="en" sz="1800"/>
                        <a:t>Has </a:t>
                      </a:r>
                      <a:r>
                        <a:rPr lang="en" sz="1800"/>
                        <a:t>examples</a:t>
                      </a:r>
                      <a:endParaRPr sz="1800"/>
                    </a:p>
                  </a:txBody>
                  <a:tcPr marT="91425" marB="91425" marR="91425" marL="91425"/>
                </a:tc>
              </a:tr>
              <a:tr h="535000">
                <a:tc>
                  <a:txBody>
                    <a:bodyPr/>
                    <a:lstStyle/>
                    <a:p>
                      <a:pPr indent="0" lvl="0" marL="0" rtl="0" algn="l">
                        <a:spcBef>
                          <a:spcPts val="0"/>
                        </a:spcBef>
                        <a:spcAft>
                          <a:spcPts val="0"/>
                        </a:spcAft>
                        <a:buNone/>
                      </a:pPr>
                      <a:r>
                        <a:rPr lang="en" sz="1800"/>
                        <a:t>Easily testable</a:t>
                      </a:r>
                      <a:endParaRPr sz="1800"/>
                    </a:p>
                  </a:txBody>
                  <a:tcPr marT="91425" marB="91425" marR="91425" marL="91425"/>
                </a:tc>
                <a:tc>
                  <a:txBody>
                    <a:bodyPr/>
                    <a:lstStyle/>
                    <a:p>
                      <a:pPr indent="0" lvl="0" marL="0" rtl="0" algn="l">
                        <a:spcBef>
                          <a:spcPts val="0"/>
                        </a:spcBef>
                        <a:spcAft>
                          <a:spcPts val="0"/>
                        </a:spcAft>
                        <a:buNone/>
                      </a:pPr>
                      <a:r>
                        <a:rPr lang="en" sz="1800"/>
                        <a:t>Difficult to test</a:t>
                      </a:r>
                      <a:endParaRPr sz="1800"/>
                    </a:p>
                  </a:txBody>
                  <a:tcPr marT="91425" marB="91425" marR="91425" marL="91425"/>
                </a:tc>
              </a:tr>
              <a:tr h="535000">
                <a:tc>
                  <a:txBody>
                    <a:bodyPr/>
                    <a:lstStyle/>
                    <a:p>
                      <a:pPr indent="0" lvl="0" marL="0" rtl="0" algn="l">
                        <a:spcBef>
                          <a:spcPts val="0"/>
                        </a:spcBef>
                        <a:spcAft>
                          <a:spcPts val="0"/>
                        </a:spcAft>
                        <a:buNone/>
                      </a:pPr>
                      <a:r>
                        <a:rPr lang="en" sz="1800"/>
                        <a:t>Separation</a:t>
                      </a:r>
                      <a:r>
                        <a:rPr lang="en" sz="1800"/>
                        <a:t> of concerns</a:t>
                      </a:r>
                      <a:endParaRPr sz="1800"/>
                    </a:p>
                  </a:txBody>
                  <a:tcPr marT="91425" marB="91425" marR="91425" marL="91425"/>
                </a:tc>
                <a:tc>
                  <a:txBody>
                    <a:bodyPr/>
                    <a:lstStyle/>
                    <a:p>
                      <a:pPr indent="0" lvl="0" marL="0" rtl="0" algn="l">
                        <a:spcBef>
                          <a:spcPts val="0"/>
                        </a:spcBef>
                        <a:spcAft>
                          <a:spcPts val="0"/>
                        </a:spcAft>
                        <a:buNone/>
                      </a:pPr>
                      <a:r>
                        <a:rPr lang="en" sz="1800"/>
                        <a:t>Big ball of mud</a:t>
                      </a:r>
                      <a:endParaRPr sz="1800"/>
                    </a:p>
                  </a:txBody>
                  <a:tcPr marT="91425" marB="91425" marR="91425" marL="91425"/>
                </a:tc>
              </a:tr>
              <a:tr h="535000">
                <a:tc>
                  <a:txBody>
                    <a:bodyPr/>
                    <a:lstStyle/>
                    <a:p>
                      <a:pPr indent="0" lvl="0" marL="0" rtl="0" algn="l">
                        <a:spcBef>
                          <a:spcPts val="0"/>
                        </a:spcBef>
                        <a:spcAft>
                          <a:spcPts val="0"/>
                        </a:spcAft>
                        <a:buNone/>
                      </a:pPr>
                      <a:r>
                        <a:rPr lang="en" sz="1800"/>
                        <a:t>More maintainable</a:t>
                      </a:r>
                      <a:endParaRPr sz="1800"/>
                    </a:p>
                  </a:txBody>
                  <a:tcPr marT="91425" marB="91425" marR="91425" marL="91425"/>
                </a:tc>
                <a:tc>
                  <a:txBody>
                    <a:bodyPr/>
                    <a:lstStyle/>
                    <a:p>
                      <a:pPr indent="0" lvl="0" marL="0" rtl="0" algn="l">
                        <a:spcBef>
                          <a:spcPts val="0"/>
                        </a:spcBef>
                        <a:spcAft>
                          <a:spcPts val="0"/>
                        </a:spcAft>
                        <a:buNone/>
                      </a:pPr>
                      <a:r>
                        <a:rPr lang="en" sz="1800"/>
                        <a:t>Spaghetti</a:t>
                      </a:r>
                      <a:endParaRPr sz="1800"/>
                    </a:p>
                  </a:txBody>
                  <a:tcPr marT="91425" marB="91425" marR="91425" marL="91425"/>
                </a:tc>
              </a:tr>
            </a:tbl>
          </a:graphicData>
        </a:graphic>
      </p:graphicFrame>
      <p:pic>
        <p:nvPicPr>
          <p:cNvPr id="338" name="Google Shape;338;p56"/>
          <p:cNvPicPr preferRelativeResize="0"/>
          <p:nvPr/>
        </p:nvPicPr>
        <p:blipFill>
          <a:blip r:embed="rId3">
            <a:alphaModFix/>
          </a:blip>
          <a:stretch>
            <a:fillRect/>
          </a:stretch>
        </p:blipFill>
        <p:spPr>
          <a:xfrm>
            <a:off x="6622700" y="1314925"/>
            <a:ext cx="2209600" cy="32099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Dependency Injection</a:t>
            </a:r>
            <a:endParaRPr/>
          </a:p>
        </p:txBody>
      </p:sp>
      <p:sp>
        <p:nvSpPr>
          <p:cNvPr id="344" name="Google Shape;344;p57"/>
          <p:cNvSpPr txBox="1"/>
          <p:nvPr/>
        </p:nvSpPr>
        <p:spPr>
          <a:xfrm>
            <a:off x="311700" y="1926225"/>
            <a:ext cx="3976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0000FF"/>
                </a:solidFill>
              </a:rPr>
              <a:t>public </a:t>
            </a:r>
            <a:r>
              <a:rPr lang="en" sz="1800">
                <a:solidFill>
                  <a:srgbClr val="2B91AF"/>
                </a:solidFill>
              </a:rPr>
              <a:t>DevicePage</a:t>
            </a:r>
            <a:r>
              <a:rPr lang="en" sz="1800">
                <a:solidFill>
                  <a:schemeClr val="dk2"/>
                </a:solidFill>
              </a:rPr>
              <a:t>()</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    InitializeComponent();</a:t>
            </a:r>
            <a:endParaRPr sz="18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    BleManager = </a:t>
            </a:r>
            <a:r>
              <a:rPr lang="en" sz="1800">
                <a:solidFill>
                  <a:srgbClr val="0000FF"/>
                </a:solidFill>
              </a:rPr>
              <a:t>new </a:t>
            </a:r>
            <a:r>
              <a:rPr lang="en" sz="1800">
                <a:solidFill>
                  <a:srgbClr val="2B91AF"/>
                </a:solidFill>
              </a:rPr>
              <a:t>BleManager</a:t>
            </a:r>
            <a:r>
              <a:rPr lang="en" sz="1800">
                <a:solidFill>
                  <a:schemeClr val="dk2"/>
                </a:solidFill>
              </a:rPr>
              <a:t>();</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45" name="Google Shape;345;p57"/>
          <p:cNvSpPr txBox="1"/>
          <p:nvPr/>
        </p:nvSpPr>
        <p:spPr>
          <a:xfrm>
            <a:off x="4745100" y="1926225"/>
            <a:ext cx="4087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rPr>
              <a:t>public </a:t>
            </a:r>
            <a:r>
              <a:rPr lang="en" sz="1800">
                <a:solidFill>
                  <a:srgbClr val="2B91AF"/>
                </a:solidFill>
              </a:rPr>
              <a:t>DevicePage</a:t>
            </a:r>
            <a:r>
              <a:rPr lang="en" sz="1800">
                <a:solidFill>
                  <a:schemeClr val="dk2"/>
                </a:solidFill>
              </a:rPr>
              <a:t>(</a:t>
            </a:r>
            <a:r>
              <a:rPr lang="en" sz="1800">
                <a:solidFill>
                  <a:srgbClr val="2B91AF"/>
                </a:solidFill>
              </a:rPr>
              <a:t>BleManager</a:t>
            </a:r>
            <a:r>
              <a:rPr lang="en" sz="1800">
                <a:solidFill>
                  <a:schemeClr val="dk2"/>
                </a:solidFill>
              </a:rPr>
              <a:t> ble)</a:t>
            </a:r>
            <a:endParaRPr sz="1800">
              <a:solidFill>
                <a:schemeClr val="dk2"/>
              </a:solidFill>
            </a:endParaRPr>
          </a:p>
          <a:p>
            <a:pPr indent="0" lvl="0" marL="0" rtl="0" algn="l">
              <a:spcBef>
                <a:spcPts val="0"/>
              </a:spcBef>
              <a:spcAft>
                <a:spcPts val="0"/>
              </a:spcAft>
              <a:buNone/>
            </a:pPr>
            <a:r>
              <a:rPr lang="en" sz="1800">
                <a:solidFill>
                  <a:schemeClr val="dk2"/>
                </a:solidFill>
              </a:rPr>
              <a:t>{</a:t>
            </a:r>
            <a:endParaRPr sz="1800">
              <a:solidFill>
                <a:schemeClr val="dk2"/>
              </a:solidFill>
            </a:endParaRPr>
          </a:p>
          <a:p>
            <a:pPr indent="0" lvl="0" marL="0" rtl="0" algn="l">
              <a:spcBef>
                <a:spcPts val="0"/>
              </a:spcBef>
              <a:spcAft>
                <a:spcPts val="0"/>
              </a:spcAft>
              <a:buNone/>
            </a:pPr>
            <a:r>
              <a:rPr lang="en" sz="1800">
                <a:solidFill>
                  <a:schemeClr val="dk2"/>
                </a:solidFill>
              </a:rPr>
              <a:t>    InitializeComponent();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    BleManager = ble;</a:t>
            </a:r>
            <a:endParaRPr sz="1800">
              <a:solidFill>
                <a:schemeClr val="dk2"/>
              </a:solidFill>
            </a:endParaRPr>
          </a:p>
          <a:p>
            <a:pPr indent="0" lvl="0" marL="0" rtl="0" algn="l">
              <a:spcBef>
                <a:spcPts val="0"/>
              </a:spcBef>
              <a:spcAft>
                <a:spcPts val="0"/>
              </a:spcAft>
              <a:buNone/>
            </a:pPr>
            <a:r>
              <a:rPr lang="en"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Dependency Injection</a:t>
            </a:r>
            <a:endParaRPr/>
          </a:p>
        </p:txBody>
      </p:sp>
      <p:sp>
        <p:nvSpPr>
          <p:cNvPr id="351" name="Google Shape;351;p58"/>
          <p:cNvSpPr txBox="1"/>
          <p:nvPr/>
        </p:nvSpPr>
        <p:spPr>
          <a:xfrm>
            <a:off x="311700" y="1926225"/>
            <a:ext cx="3976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0000FF"/>
                </a:solidFill>
              </a:rPr>
              <a:t>public </a:t>
            </a:r>
            <a:r>
              <a:rPr lang="en" sz="1800">
                <a:solidFill>
                  <a:srgbClr val="2B91AF"/>
                </a:solidFill>
              </a:rPr>
              <a:t>DevicePage</a:t>
            </a:r>
            <a:r>
              <a:rPr lang="en" sz="1800">
                <a:solidFill>
                  <a:schemeClr val="dk2"/>
                </a:solidFill>
              </a:rPr>
              <a:t>()</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    InitializeComponent();</a:t>
            </a:r>
            <a:endParaRPr sz="18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    BleManager = </a:t>
            </a:r>
            <a:r>
              <a:rPr lang="en" sz="1800">
                <a:solidFill>
                  <a:srgbClr val="0000FF"/>
                </a:solidFill>
              </a:rPr>
              <a:t>new </a:t>
            </a:r>
            <a:r>
              <a:rPr lang="en" sz="1800">
                <a:solidFill>
                  <a:srgbClr val="2B91AF"/>
                </a:solidFill>
              </a:rPr>
              <a:t>BleManager</a:t>
            </a:r>
            <a:r>
              <a:rPr lang="en" sz="1800">
                <a:solidFill>
                  <a:schemeClr val="dk2"/>
                </a:solidFill>
              </a:rPr>
              <a:t>();</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52" name="Google Shape;352;p58"/>
          <p:cNvSpPr txBox="1"/>
          <p:nvPr/>
        </p:nvSpPr>
        <p:spPr>
          <a:xfrm>
            <a:off x="4745100" y="1926225"/>
            <a:ext cx="4087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rPr>
              <a:t>public </a:t>
            </a:r>
            <a:r>
              <a:rPr lang="en" sz="1800">
                <a:solidFill>
                  <a:srgbClr val="2B91AF"/>
                </a:solidFill>
              </a:rPr>
              <a:t>DevicePage</a:t>
            </a:r>
            <a:r>
              <a:rPr lang="en" sz="1800">
                <a:solidFill>
                  <a:schemeClr val="dk2"/>
                </a:solidFill>
              </a:rPr>
              <a:t>(</a:t>
            </a:r>
            <a:r>
              <a:rPr lang="en" sz="1800">
                <a:solidFill>
                  <a:srgbClr val="2B91AF"/>
                </a:solidFill>
              </a:rPr>
              <a:t>BleManager</a:t>
            </a:r>
            <a:r>
              <a:rPr lang="en" sz="1800">
                <a:solidFill>
                  <a:schemeClr val="dk2"/>
                </a:solidFill>
              </a:rPr>
              <a:t> ble)</a:t>
            </a:r>
            <a:endParaRPr sz="1800">
              <a:solidFill>
                <a:schemeClr val="dk2"/>
              </a:solidFill>
            </a:endParaRPr>
          </a:p>
          <a:p>
            <a:pPr indent="0" lvl="0" marL="0" rtl="0" algn="l">
              <a:spcBef>
                <a:spcPts val="0"/>
              </a:spcBef>
              <a:spcAft>
                <a:spcPts val="0"/>
              </a:spcAft>
              <a:buNone/>
            </a:pPr>
            <a:r>
              <a:rPr lang="en" sz="1800">
                <a:solidFill>
                  <a:schemeClr val="dk2"/>
                </a:solidFill>
              </a:rPr>
              <a:t>{</a:t>
            </a:r>
            <a:endParaRPr sz="1800">
              <a:solidFill>
                <a:schemeClr val="dk2"/>
              </a:solidFill>
            </a:endParaRPr>
          </a:p>
          <a:p>
            <a:pPr indent="0" lvl="0" marL="0" rtl="0" algn="l">
              <a:spcBef>
                <a:spcPts val="0"/>
              </a:spcBef>
              <a:spcAft>
                <a:spcPts val="0"/>
              </a:spcAft>
              <a:buNone/>
            </a:pPr>
            <a:r>
              <a:rPr lang="en" sz="1800">
                <a:solidFill>
                  <a:schemeClr val="dk2"/>
                </a:solidFill>
              </a:rPr>
              <a:t>    InitializeComponent();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    BleManager = ble;</a:t>
            </a:r>
            <a:endParaRPr sz="1800">
              <a:solidFill>
                <a:schemeClr val="dk2"/>
              </a:solidFill>
            </a:endParaRPr>
          </a:p>
          <a:p>
            <a:pPr indent="0" lvl="0" marL="0" rtl="0" algn="l">
              <a:spcBef>
                <a:spcPts val="0"/>
              </a:spcBef>
              <a:spcAft>
                <a:spcPts val="0"/>
              </a:spcAft>
              <a:buNone/>
            </a:pPr>
            <a:r>
              <a:rPr lang="en"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grpSp>
        <p:nvGrpSpPr>
          <p:cNvPr id="353" name="Google Shape;353;p58"/>
          <p:cNvGrpSpPr/>
          <p:nvPr/>
        </p:nvGrpSpPr>
        <p:grpSpPr>
          <a:xfrm>
            <a:off x="561575" y="1488825"/>
            <a:ext cx="2561400" cy="2561400"/>
            <a:chOff x="311700" y="1072350"/>
            <a:chExt cx="2561400" cy="2561400"/>
          </a:xfrm>
        </p:grpSpPr>
        <p:sp>
          <p:nvSpPr>
            <p:cNvPr id="354" name="Google Shape;354;p58"/>
            <p:cNvSpPr/>
            <p:nvPr/>
          </p:nvSpPr>
          <p:spPr>
            <a:xfrm>
              <a:off x="311700" y="1072350"/>
              <a:ext cx="2561400" cy="2561400"/>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5" name="Google Shape;355;p58"/>
            <p:cNvCxnSpPr>
              <a:stCxn id="354" idx="3"/>
            </p:cNvCxnSpPr>
            <p:nvPr/>
          </p:nvCxnSpPr>
          <p:spPr>
            <a:xfrm flipH="1" rot="10800000">
              <a:off x="686808" y="1447542"/>
              <a:ext cx="1811100" cy="1811100"/>
            </a:xfrm>
            <a:prstGeom prst="straightConnector1">
              <a:avLst/>
            </a:prstGeom>
            <a:noFill/>
            <a:ln cap="flat" cmpd="sng" w="114300">
              <a:solidFill>
                <a:srgbClr val="FF0000"/>
              </a:solidFill>
              <a:prstDash val="solid"/>
              <a:round/>
              <a:headEnd len="med" w="med" type="none"/>
              <a:tailEnd len="med" w="med" type="non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Dependency Injection</a:t>
            </a:r>
            <a:endParaRPr/>
          </a:p>
        </p:txBody>
      </p:sp>
      <p:pic>
        <p:nvPicPr>
          <p:cNvPr id="361" name="Google Shape;361;p59"/>
          <p:cNvPicPr preferRelativeResize="0"/>
          <p:nvPr/>
        </p:nvPicPr>
        <p:blipFill>
          <a:blip r:embed="rId3">
            <a:alphaModFix/>
          </a:blip>
          <a:stretch>
            <a:fillRect/>
          </a:stretch>
        </p:blipFill>
        <p:spPr>
          <a:xfrm>
            <a:off x="311688" y="1017725"/>
            <a:ext cx="3554655" cy="3820977"/>
          </a:xfrm>
          <a:prstGeom prst="rect">
            <a:avLst/>
          </a:prstGeom>
          <a:noFill/>
          <a:ln>
            <a:noFill/>
          </a:ln>
        </p:spPr>
      </p:pic>
      <p:grpSp>
        <p:nvGrpSpPr>
          <p:cNvPr id="362" name="Google Shape;362;p59"/>
          <p:cNvGrpSpPr/>
          <p:nvPr/>
        </p:nvGrpSpPr>
        <p:grpSpPr>
          <a:xfrm>
            <a:off x="732863" y="1879050"/>
            <a:ext cx="6733375" cy="1372975"/>
            <a:chOff x="2027125" y="2011975"/>
            <a:chExt cx="6733375" cy="1372975"/>
          </a:xfrm>
        </p:grpSpPr>
        <p:sp>
          <p:nvSpPr>
            <p:cNvPr id="363" name="Google Shape;363;p59"/>
            <p:cNvSpPr/>
            <p:nvPr/>
          </p:nvSpPr>
          <p:spPr>
            <a:xfrm>
              <a:off x="2027125" y="3094850"/>
              <a:ext cx="1659900" cy="290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59"/>
            <p:cNvSpPr txBox="1"/>
            <p:nvPr/>
          </p:nvSpPr>
          <p:spPr>
            <a:xfrm>
              <a:off x="3943700" y="2011975"/>
              <a:ext cx="4816800" cy="69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001080"/>
                  </a:solidFill>
                  <a:highlight>
                    <a:srgbClr val="FFFFFF"/>
                  </a:highlight>
                  <a:latin typeface="Consolas"/>
                  <a:ea typeface="Consolas"/>
                  <a:cs typeface="Consolas"/>
                  <a:sym typeface="Consolas"/>
                </a:rPr>
                <a:t>builder</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Services</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AddSingleton</a:t>
              </a:r>
              <a:r>
                <a:rPr lang="en">
                  <a:solidFill>
                    <a:srgbClr val="222222"/>
                  </a:solidFill>
                  <a:highlight>
                    <a:srgbClr val="FFFFFF"/>
                  </a:highlight>
                  <a:latin typeface="Consolas"/>
                  <a:ea typeface="Consolas"/>
                  <a:cs typeface="Consolas"/>
                  <a:sym typeface="Consolas"/>
                </a:rPr>
                <a:t>&lt;</a:t>
              </a:r>
              <a:r>
                <a:rPr lang="en">
                  <a:solidFill>
                    <a:schemeClr val="accent5"/>
                  </a:solidFill>
                  <a:highlight>
                    <a:srgbClr val="FFFFFF"/>
                  </a:highlight>
                  <a:latin typeface="Consolas"/>
                  <a:ea typeface="Consolas"/>
                  <a:cs typeface="Consolas"/>
                  <a:sym typeface="Consolas"/>
                </a:rPr>
                <a:t>BleManager</a:t>
              </a:r>
              <a:r>
                <a:rPr lang="en">
                  <a:solidFill>
                    <a:srgbClr val="222222"/>
                  </a:solidFill>
                  <a:highlight>
                    <a:srgbClr val="FFFFFF"/>
                  </a:highlight>
                  <a:latin typeface="Consolas"/>
                  <a:ea typeface="Consolas"/>
                  <a:cs typeface="Consolas"/>
                  <a:sym typeface="Consolas"/>
                </a:rPr>
                <a:t>&gt;();</a:t>
              </a:r>
              <a:endParaRPr>
                <a:solidFill>
                  <a:srgbClr val="222222"/>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001080"/>
                  </a:solidFill>
                  <a:highlight>
                    <a:srgbClr val="FFFFFF"/>
                  </a:highlight>
                  <a:latin typeface="Consolas"/>
                  <a:ea typeface="Consolas"/>
                  <a:cs typeface="Consolas"/>
                  <a:sym typeface="Consolas"/>
                </a:rPr>
                <a:t>builder</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Services</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AddSingleton</a:t>
              </a:r>
              <a:r>
                <a:rPr lang="en">
                  <a:solidFill>
                    <a:srgbClr val="222222"/>
                  </a:solidFill>
                  <a:highlight>
                    <a:srgbClr val="FFFFFF"/>
                  </a:highlight>
                  <a:latin typeface="Consolas"/>
                  <a:ea typeface="Consolas"/>
                  <a:cs typeface="Consolas"/>
                  <a:sym typeface="Consolas"/>
                </a:rPr>
                <a:t>&lt;</a:t>
              </a:r>
              <a:r>
                <a:rPr lang="en">
                  <a:solidFill>
                    <a:schemeClr val="accent5"/>
                  </a:solidFill>
                  <a:highlight>
                    <a:srgbClr val="FFFFFF"/>
                  </a:highlight>
                  <a:latin typeface="Consolas"/>
                  <a:ea typeface="Consolas"/>
                  <a:cs typeface="Consolas"/>
                  <a:sym typeface="Consolas"/>
                </a:rPr>
                <a:t>SeedDatabase</a:t>
              </a:r>
              <a:r>
                <a:rPr lang="en">
                  <a:solidFill>
                    <a:srgbClr val="222222"/>
                  </a:solidFill>
                  <a:highlight>
                    <a:srgbClr val="FFFFFF"/>
                  </a:highlight>
                  <a:latin typeface="Consolas"/>
                  <a:ea typeface="Consolas"/>
                  <a:cs typeface="Consolas"/>
                  <a:sym typeface="Consolas"/>
                </a:rPr>
                <a:t>&gt;();</a:t>
              </a:r>
              <a:endParaRPr>
                <a:solidFill>
                  <a:schemeClr val="dk2"/>
                </a:solidFill>
                <a:latin typeface="Consolas"/>
                <a:ea typeface="Consolas"/>
                <a:cs typeface="Consolas"/>
                <a:sym typeface="Consolas"/>
              </a:endParaRPr>
            </a:p>
          </p:txBody>
        </p:sp>
        <p:cxnSp>
          <p:nvCxnSpPr>
            <p:cNvPr id="365" name="Google Shape;365;p59"/>
            <p:cNvCxnSpPr>
              <a:stCxn id="363" idx="6"/>
              <a:endCxn id="364" idx="2"/>
            </p:cNvCxnSpPr>
            <p:nvPr/>
          </p:nvCxnSpPr>
          <p:spPr>
            <a:xfrm flipH="1" rot="10800000">
              <a:off x="3687025" y="2704700"/>
              <a:ext cx="2665200" cy="535200"/>
            </a:xfrm>
            <a:prstGeom prst="curvedConnector2">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Dependency Injection</a:t>
            </a:r>
            <a:endParaRPr/>
          </a:p>
        </p:txBody>
      </p:sp>
      <p:pic>
        <p:nvPicPr>
          <p:cNvPr id="371" name="Google Shape;371;p60"/>
          <p:cNvPicPr preferRelativeResize="0"/>
          <p:nvPr/>
        </p:nvPicPr>
        <p:blipFill>
          <a:blip r:embed="rId3">
            <a:alphaModFix/>
          </a:blip>
          <a:stretch>
            <a:fillRect/>
          </a:stretch>
        </p:blipFill>
        <p:spPr>
          <a:xfrm>
            <a:off x="311688" y="1017725"/>
            <a:ext cx="3554655" cy="3820977"/>
          </a:xfrm>
          <a:prstGeom prst="rect">
            <a:avLst/>
          </a:prstGeom>
          <a:noFill/>
          <a:ln>
            <a:noFill/>
          </a:ln>
        </p:spPr>
      </p:pic>
      <p:grpSp>
        <p:nvGrpSpPr>
          <p:cNvPr id="372" name="Google Shape;372;p60"/>
          <p:cNvGrpSpPr/>
          <p:nvPr/>
        </p:nvGrpSpPr>
        <p:grpSpPr>
          <a:xfrm>
            <a:off x="715775" y="1586538"/>
            <a:ext cx="7023338" cy="1515063"/>
            <a:chOff x="3278863" y="1692188"/>
            <a:chExt cx="7023338" cy="1515063"/>
          </a:xfrm>
        </p:grpSpPr>
        <p:sp>
          <p:nvSpPr>
            <p:cNvPr id="373" name="Google Shape;373;p60"/>
            <p:cNvSpPr/>
            <p:nvPr/>
          </p:nvSpPr>
          <p:spPr>
            <a:xfrm>
              <a:off x="3278863" y="2752450"/>
              <a:ext cx="1780800" cy="454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60"/>
            <p:cNvSpPr txBox="1"/>
            <p:nvPr/>
          </p:nvSpPr>
          <p:spPr>
            <a:xfrm>
              <a:off x="5601500" y="1692188"/>
              <a:ext cx="4700700" cy="985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a:solidFill>
                    <a:srgbClr val="001080"/>
                  </a:solidFill>
                  <a:highlight>
                    <a:srgbClr val="FFFFFF"/>
                  </a:highlight>
                  <a:latin typeface="Consolas"/>
                  <a:ea typeface="Consolas"/>
                  <a:cs typeface="Consolas"/>
                  <a:sym typeface="Consolas"/>
                </a:rPr>
                <a:t>builder</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Services</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AddSingleton</a:t>
              </a:r>
              <a:r>
                <a:rPr lang="en">
                  <a:solidFill>
                    <a:srgbClr val="222222"/>
                  </a:solidFill>
                  <a:highlight>
                    <a:srgbClr val="FFFFFF"/>
                  </a:highlight>
                  <a:latin typeface="Consolas"/>
                  <a:ea typeface="Consolas"/>
                  <a:cs typeface="Consolas"/>
                  <a:sym typeface="Consolas"/>
                </a:rPr>
                <a:t>&lt;</a:t>
              </a:r>
              <a:r>
                <a:rPr lang="en">
                  <a:solidFill>
                    <a:schemeClr val="accent5"/>
                  </a:solidFill>
                  <a:highlight>
                    <a:srgbClr val="FFFFFF"/>
                  </a:highlight>
                  <a:latin typeface="Consolas"/>
                  <a:ea typeface="Consolas"/>
                  <a:cs typeface="Consolas"/>
                  <a:sym typeface="Consolas"/>
                </a:rPr>
                <a:t>SeedListPage</a:t>
              </a:r>
              <a:r>
                <a:rPr lang="en">
                  <a:solidFill>
                    <a:srgbClr val="222222"/>
                  </a:solidFill>
                  <a:highlight>
                    <a:srgbClr val="FFFFFF"/>
                  </a:highlight>
                  <a:latin typeface="Consolas"/>
                  <a:ea typeface="Consolas"/>
                  <a:cs typeface="Consolas"/>
                  <a:sym typeface="Consolas"/>
                </a:rPr>
                <a:t>&gt;();</a:t>
              </a:r>
              <a:endParaRPr>
                <a:solidFill>
                  <a:srgbClr val="222222"/>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rgbClr val="001080"/>
                  </a:solidFill>
                  <a:highlight>
                    <a:srgbClr val="FFFFFF"/>
                  </a:highlight>
                  <a:latin typeface="Consolas"/>
                  <a:ea typeface="Consolas"/>
                  <a:cs typeface="Consolas"/>
                  <a:sym typeface="Consolas"/>
                </a:rPr>
                <a:t>builder</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Services</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AddTransient</a:t>
              </a:r>
              <a:r>
                <a:rPr lang="en">
                  <a:solidFill>
                    <a:srgbClr val="222222"/>
                  </a:solidFill>
                  <a:highlight>
                    <a:srgbClr val="FFFFFF"/>
                  </a:highlight>
                  <a:latin typeface="Consolas"/>
                  <a:ea typeface="Consolas"/>
                  <a:cs typeface="Consolas"/>
                  <a:sym typeface="Consolas"/>
                </a:rPr>
                <a:t>&lt;</a:t>
              </a:r>
              <a:r>
                <a:rPr lang="en">
                  <a:solidFill>
                    <a:schemeClr val="accent5"/>
                  </a:solidFill>
                  <a:highlight>
                    <a:srgbClr val="FFFFFF"/>
                  </a:highlight>
                  <a:latin typeface="Consolas"/>
                  <a:ea typeface="Consolas"/>
                  <a:cs typeface="Consolas"/>
                  <a:sym typeface="Consolas"/>
                </a:rPr>
                <a:t>SeedEditPage</a:t>
              </a:r>
              <a:r>
                <a:rPr lang="en">
                  <a:solidFill>
                    <a:srgbClr val="222222"/>
                  </a:solidFill>
                  <a:highlight>
                    <a:srgbClr val="FFFFFF"/>
                  </a:highlight>
                  <a:latin typeface="Consolas"/>
                  <a:ea typeface="Consolas"/>
                  <a:cs typeface="Consolas"/>
                  <a:sym typeface="Consolas"/>
                </a:rPr>
                <a:t>&gt;();</a:t>
              </a:r>
              <a:endParaRPr>
                <a:solidFill>
                  <a:srgbClr val="222222"/>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001080"/>
                  </a:solidFill>
                  <a:highlight>
                    <a:srgbClr val="FFFFFF"/>
                  </a:highlight>
                  <a:latin typeface="Consolas"/>
                  <a:ea typeface="Consolas"/>
                  <a:cs typeface="Consolas"/>
                  <a:sym typeface="Consolas"/>
                </a:rPr>
                <a:t>builder</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Services</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AddTransient</a:t>
              </a:r>
              <a:r>
                <a:rPr lang="en">
                  <a:solidFill>
                    <a:srgbClr val="222222"/>
                  </a:solidFill>
                  <a:highlight>
                    <a:srgbClr val="FFFFFF"/>
                  </a:highlight>
                  <a:latin typeface="Consolas"/>
                  <a:ea typeface="Consolas"/>
                  <a:cs typeface="Consolas"/>
                  <a:sym typeface="Consolas"/>
                </a:rPr>
                <a:t>&lt;</a:t>
              </a:r>
              <a:r>
                <a:rPr lang="en">
                  <a:solidFill>
                    <a:schemeClr val="accent5"/>
                  </a:solidFill>
                  <a:highlight>
                    <a:srgbClr val="FFFFFF"/>
                  </a:highlight>
                  <a:latin typeface="Consolas"/>
                  <a:ea typeface="Consolas"/>
                  <a:cs typeface="Consolas"/>
                  <a:sym typeface="Consolas"/>
                </a:rPr>
                <a:t>DevicePage</a:t>
              </a:r>
              <a:r>
                <a:rPr lang="en">
                  <a:solidFill>
                    <a:srgbClr val="222222"/>
                  </a:solidFill>
                  <a:highlight>
                    <a:srgbClr val="FFFFFF"/>
                  </a:highlight>
                  <a:latin typeface="Consolas"/>
                  <a:ea typeface="Consolas"/>
                  <a:cs typeface="Consolas"/>
                  <a:sym typeface="Consolas"/>
                </a:rPr>
                <a:t>&gt;();</a:t>
              </a:r>
              <a:endParaRPr>
                <a:solidFill>
                  <a:schemeClr val="dk2"/>
                </a:solidFill>
                <a:latin typeface="Consolas"/>
                <a:ea typeface="Consolas"/>
                <a:cs typeface="Consolas"/>
                <a:sym typeface="Consolas"/>
              </a:endParaRPr>
            </a:p>
          </p:txBody>
        </p:sp>
        <p:cxnSp>
          <p:nvCxnSpPr>
            <p:cNvPr id="375" name="Google Shape;375;p60"/>
            <p:cNvCxnSpPr>
              <a:stCxn id="373" idx="6"/>
              <a:endCxn id="374" idx="2"/>
            </p:cNvCxnSpPr>
            <p:nvPr/>
          </p:nvCxnSpPr>
          <p:spPr>
            <a:xfrm flipH="1" rot="10800000">
              <a:off x="5059663" y="2677450"/>
              <a:ext cx="2892300" cy="302400"/>
            </a:xfrm>
            <a:prstGeom prst="curvedConnector2">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the UI with XAML</a:t>
            </a:r>
            <a:endParaRPr/>
          </a:p>
        </p:txBody>
      </p:sp>
      <p:grpSp>
        <p:nvGrpSpPr>
          <p:cNvPr id="381" name="Google Shape;381;p61"/>
          <p:cNvGrpSpPr/>
          <p:nvPr/>
        </p:nvGrpSpPr>
        <p:grpSpPr>
          <a:xfrm>
            <a:off x="5394802" y="1017722"/>
            <a:ext cx="3169203" cy="1776525"/>
            <a:chOff x="5483702" y="1046497"/>
            <a:chExt cx="3169203" cy="1776525"/>
          </a:xfrm>
        </p:grpSpPr>
        <p:sp>
          <p:nvSpPr>
            <p:cNvPr id="382" name="Google Shape;382;p61"/>
            <p:cNvSpPr txBox="1"/>
            <p:nvPr/>
          </p:nvSpPr>
          <p:spPr>
            <a:xfrm>
              <a:off x="5483705" y="1046497"/>
              <a:ext cx="316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Layouts</a:t>
              </a:r>
              <a:endParaRPr b="1" sz="1800">
                <a:solidFill>
                  <a:schemeClr val="dk1"/>
                </a:solidFill>
              </a:endParaRPr>
            </a:p>
          </p:txBody>
        </p:sp>
        <p:sp>
          <p:nvSpPr>
            <p:cNvPr id="383" name="Google Shape;383;p61"/>
            <p:cNvSpPr txBox="1"/>
            <p:nvPr/>
          </p:nvSpPr>
          <p:spPr>
            <a:xfrm>
              <a:off x="5483702" y="1530022"/>
              <a:ext cx="25650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StackLayout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AbsoluteLayout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Grid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Canvas</a:t>
              </a:r>
              <a:endParaRPr sz="1800">
                <a:solidFill>
                  <a:schemeClr val="dk1"/>
                </a:solidFill>
              </a:endParaRPr>
            </a:p>
          </p:txBody>
        </p:sp>
      </p:grpSp>
      <p:pic>
        <p:nvPicPr>
          <p:cNvPr id="384" name="Google Shape;384;p61"/>
          <p:cNvPicPr preferRelativeResize="0"/>
          <p:nvPr/>
        </p:nvPicPr>
        <p:blipFill rotWithShape="1">
          <a:blip r:embed="rId3">
            <a:alphaModFix/>
          </a:blip>
          <a:srcRect b="0" l="19" r="19" t="0"/>
          <a:stretch/>
        </p:blipFill>
        <p:spPr>
          <a:xfrm>
            <a:off x="311700" y="1017713"/>
            <a:ext cx="4267201" cy="3657601"/>
          </a:xfrm>
          <a:prstGeom prst="rect">
            <a:avLst/>
          </a:prstGeom>
          <a:noFill/>
          <a:ln>
            <a:noFill/>
          </a:ln>
        </p:spPr>
      </p:pic>
      <p:grpSp>
        <p:nvGrpSpPr>
          <p:cNvPr id="385" name="Google Shape;385;p61"/>
          <p:cNvGrpSpPr/>
          <p:nvPr/>
        </p:nvGrpSpPr>
        <p:grpSpPr>
          <a:xfrm>
            <a:off x="594200" y="1800750"/>
            <a:ext cx="4867400" cy="771000"/>
            <a:chOff x="594200" y="1877775"/>
            <a:chExt cx="4867400" cy="771000"/>
          </a:xfrm>
        </p:grpSpPr>
        <p:sp>
          <p:nvSpPr>
            <p:cNvPr id="386" name="Google Shape;386;p61"/>
            <p:cNvSpPr txBox="1"/>
            <p:nvPr/>
          </p:nvSpPr>
          <p:spPr>
            <a:xfrm>
              <a:off x="2383300" y="2275575"/>
              <a:ext cx="3078300" cy="373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a:t>
              </a:r>
              <a:r>
                <a:rPr lang="en">
                  <a:solidFill>
                    <a:srgbClr val="CC0000"/>
                  </a:solidFill>
                  <a:latin typeface="Consolas"/>
                  <a:ea typeface="Consolas"/>
                  <a:cs typeface="Consolas"/>
                  <a:sym typeface="Consolas"/>
                </a:rPr>
                <a:t>Grid</a:t>
              </a:r>
              <a:r>
                <a:rPr lang="en">
                  <a:solidFill>
                    <a:srgbClr val="0000FF"/>
                  </a:solidFill>
                  <a:latin typeface="Consolas"/>
                  <a:ea typeface="Consolas"/>
                  <a:cs typeface="Consolas"/>
                  <a:sym typeface="Consolas"/>
                </a:rPr>
                <a:t> </a:t>
              </a:r>
              <a:r>
                <a:rPr lang="en">
                  <a:solidFill>
                    <a:srgbClr val="FF0000"/>
                  </a:solidFill>
                  <a:latin typeface="Consolas"/>
                  <a:ea typeface="Consolas"/>
                  <a:cs typeface="Consolas"/>
                  <a:sym typeface="Consolas"/>
                </a:rPr>
                <a:t>RowDefinitions</a:t>
              </a:r>
              <a:r>
                <a:rPr lang="en">
                  <a:solidFill>
                    <a:srgbClr val="0000FF"/>
                  </a:solidFill>
                  <a:latin typeface="Consolas"/>
                  <a:ea typeface="Consolas"/>
                  <a:cs typeface="Consolas"/>
                  <a:sym typeface="Consolas"/>
                </a:rPr>
                <a:t>=”*,Auto”</a:t>
              </a:r>
              <a:endParaRPr>
                <a:solidFill>
                  <a:srgbClr val="0000FF"/>
                </a:solidFill>
                <a:latin typeface="Consolas"/>
                <a:ea typeface="Consolas"/>
                <a:cs typeface="Consolas"/>
                <a:sym typeface="Consolas"/>
              </a:endParaRPr>
            </a:p>
          </p:txBody>
        </p:sp>
        <p:sp>
          <p:nvSpPr>
            <p:cNvPr id="387" name="Google Shape;387;p61"/>
            <p:cNvSpPr/>
            <p:nvPr/>
          </p:nvSpPr>
          <p:spPr>
            <a:xfrm>
              <a:off x="594200" y="1877775"/>
              <a:ext cx="1106700" cy="226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8" name="Google Shape;388;p61"/>
            <p:cNvCxnSpPr>
              <a:stCxn id="387" idx="6"/>
              <a:endCxn id="386" idx="0"/>
            </p:cNvCxnSpPr>
            <p:nvPr/>
          </p:nvCxnSpPr>
          <p:spPr>
            <a:xfrm>
              <a:off x="1700900" y="1991175"/>
              <a:ext cx="2221500" cy="284400"/>
            </a:xfrm>
            <a:prstGeom prst="curvedConnector2">
              <a:avLst/>
            </a:prstGeom>
            <a:noFill/>
            <a:ln cap="flat" cmpd="sng" w="28575">
              <a:solidFill>
                <a:srgbClr val="FF0000"/>
              </a:solidFill>
              <a:prstDash val="solid"/>
              <a:round/>
              <a:headEnd len="med" w="med" type="none"/>
              <a:tailEnd len="med" w="med" type="triangle"/>
            </a:ln>
          </p:spPr>
        </p:cxnSp>
      </p:grpSp>
      <p:grpSp>
        <p:nvGrpSpPr>
          <p:cNvPr id="389" name="Google Shape;389;p61"/>
          <p:cNvGrpSpPr/>
          <p:nvPr/>
        </p:nvGrpSpPr>
        <p:grpSpPr>
          <a:xfrm>
            <a:off x="594200" y="2381325"/>
            <a:ext cx="3360000" cy="1439275"/>
            <a:chOff x="-29800" y="1307950"/>
            <a:chExt cx="3360000" cy="1439275"/>
          </a:xfrm>
        </p:grpSpPr>
        <p:sp>
          <p:nvSpPr>
            <p:cNvPr id="390" name="Google Shape;390;p61"/>
            <p:cNvSpPr txBox="1"/>
            <p:nvPr/>
          </p:nvSpPr>
          <p:spPr>
            <a:xfrm>
              <a:off x="-29800" y="2374025"/>
              <a:ext cx="3360000" cy="373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a:t>
              </a:r>
              <a:r>
                <a:rPr lang="en">
                  <a:solidFill>
                    <a:srgbClr val="CC0000"/>
                  </a:solidFill>
                  <a:latin typeface="Consolas"/>
                  <a:ea typeface="Consolas"/>
                  <a:cs typeface="Consolas"/>
                  <a:sym typeface="Consolas"/>
                </a:rPr>
                <a:t>Grid</a:t>
              </a:r>
              <a:r>
                <a:rPr lang="en">
                  <a:solidFill>
                    <a:srgbClr val="0000FF"/>
                  </a:solidFill>
                  <a:latin typeface="Consolas"/>
                  <a:ea typeface="Consolas"/>
                  <a:cs typeface="Consolas"/>
                  <a:sym typeface="Consolas"/>
                </a:rPr>
                <a:t> </a:t>
              </a:r>
              <a:r>
                <a:rPr lang="en">
                  <a:solidFill>
                    <a:srgbClr val="FF0000"/>
                  </a:solidFill>
                  <a:latin typeface="Consolas"/>
                  <a:ea typeface="Consolas"/>
                  <a:cs typeface="Consolas"/>
                  <a:sym typeface="Consolas"/>
                </a:rPr>
                <a:t>Column</a:t>
              </a:r>
              <a:r>
                <a:rPr lang="en">
                  <a:solidFill>
                    <a:srgbClr val="FF0000"/>
                  </a:solidFill>
                  <a:latin typeface="Consolas"/>
                  <a:ea typeface="Consolas"/>
                  <a:cs typeface="Consolas"/>
                  <a:sym typeface="Consolas"/>
                </a:rPr>
                <a:t>Definitions</a:t>
              </a:r>
              <a:r>
                <a:rPr lang="en">
                  <a:solidFill>
                    <a:srgbClr val="0000FF"/>
                  </a:solidFill>
                  <a:latin typeface="Consolas"/>
                  <a:ea typeface="Consolas"/>
                  <a:cs typeface="Consolas"/>
                  <a:sym typeface="Consolas"/>
                </a:rPr>
                <a:t>=”*,Auto”</a:t>
              </a:r>
              <a:endParaRPr>
                <a:solidFill>
                  <a:srgbClr val="0000FF"/>
                </a:solidFill>
                <a:latin typeface="Consolas"/>
                <a:ea typeface="Consolas"/>
                <a:cs typeface="Consolas"/>
                <a:sym typeface="Consolas"/>
              </a:endParaRPr>
            </a:p>
          </p:txBody>
        </p:sp>
        <p:sp>
          <p:nvSpPr>
            <p:cNvPr id="391" name="Google Shape;391;p61"/>
            <p:cNvSpPr/>
            <p:nvPr/>
          </p:nvSpPr>
          <p:spPr>
            <a:xfrm>
              <a:off x="446625" y="1307950"/>
              <a:ext cx="1106700" cy="226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2" name="Google Shape;392;p61"/>
            <p:cNvCxnSpPr>
              <a:stCxn id="391" idx="4"/>
              <a:endCxn id="390" idx="0"/>
            </p:cNvCxnSpPr>
            <p:nvPr/>
          </p:nvCxnSpPr>
          <p:spPr>
            <a:xfrm flipH="1" rot="-5400000">
              <a:off x="905325" y="1629400"/>
              <a:ext cx="839400" cy="650100"/>
            </a:xfrm>
            <a:prstGeom prst="curvedConnector3">
              <a:avLst>
                <a:gd fmla="val 49993" name="adj1"/>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the </a:t>
            </a:r>
            <a:r>
              <a:rPr lang="en"/>
              <a:t>UI </a:t>
            </a:r>
            <a:r>
              <a:rPr lang="en"/>
              <a:t>with XAML</a:t>
            </a:r>
            <a:endParaRPr/>
          </a:p>
        </p:txBody>
      </p:sp>
      <p:grpSp>
        <p:nvGrpSpPr>
          <p:cNvPr id="398" name="Google Shape;398;p62"/>
          <p:cNvGrpSpPr/>
          <p:nvPr/>
        </p:nvGrpSpPr>
        <p:grpSpPr>
          <a:xfrm>
            <a:off x="5563777" y="1017722"/>
            <a:ext cx="3169203" cy="2031613"/>
            <a:chOff x="5558952" y="2813872"/>
            <a:chExt cx="3169203" cy="2031613"/>
          </a:xfrm>
        </p:grpSpPr>
        <p:sp>
          <p:nvSpPr>
            <p:cNvPr id="399" name="Google Shape;399;p62"/>
            <p:cNvSpPr txBox="1"/>
            <p:nvPr/>
          </p:nvSpPr>
          <p:spPr>
            <a:xfrm>
              <a:off x="5558955" y="2813872"/>
              <a:ext cx="316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Views</a:t>
              </a:r>
              <a:endParaRPr b="1" sz="1800">
                <a:solidFill>
                  <a:schemeClr val="dk1"/>
                </a:solidFill>
              </a:endParaRPr>
            </a:p>
          </p:txBody>
        </p:sp>
        <p:sp>
          <p:nvSpPr>
            <p:cNvPr id="400" name="Google Shape;400;p62"/>
            <p:cNvSpPr txBox="1"/>
            <p:nvPr/>
          </p:nvSpPr>
          <p:spPr>
            <a:xfrm>
              <a:off x="5558952" y="3275584"/>
              <a:ext cx="25650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222222"/>
                </a:buClr>
                <a:buSzPts val="1800"/>
                <a:buChar char="●"/>
              </a:pPr>
              <a:r>
                <a:rPr lang="en" sz="1800">
                  <a:solidFill>
                    <a:srgbClr val="222222"/>
                  </a:solidFill>
                </a:rPr>
                <a:t>Label</a:t>
              </a:r>
              <a:endParaRPr sz="1800">
                <a:solidFill>
                  <a:srgbClr val="222222"/>
                </a:solidFill>
              </a:endParaRPr>
            </a:p>
            <a:p>
              <a:pPr indent="-342900" lvl="0" marL="457200" rtl="0" algn="l">
                <a:spcBef>
                  <a:spcPts val="0"/>
                </a:spcBef>
                <a:spcAft>
                  <a:spcPts val="0"/>
                </a:spcAft>
                <a:buClr>
                  <a:srgbClr val="222222"/>
                </a:buClr>
                <a:buSzPts val="1800"/>
                <a:buChar char="●"/>
              </a:pPr>
              <a:r>
                <a:rPr lang="en" sz="1800">
                  <a:solidFill>
                    <a:srgbClr val="222222"/>
                  </a:solidFill>
                </a:rPr>
                <a:t>Button</a:t>
              </a:r>
              <a:endParaRPr sz="1800">
                <a:solidFill>
                  <a:srgbClr val="222222"/>
                </a:solidFill>
              </a:endParaRPr>
            </a:p>
            <a:p>
              <a:pPr indent="-342900" lvl="0" marL="457200" rtl="0" algn="l">
                <a:spcBef>
                  <a:spcPts val="0"/>
                </a:spcBef>
                <a:spcAft>
                  <a:spcPts val="0"/>
                </a:spcAft>
                <a:buClr>
                  <a:srgbClr val="222222"/>
                </a:buClr>
                <a:buSzPts val="1800"/>
                <a:buChar char="●"/>
              </a:pPr>
              <a:r>
                <a:rPr lang="en" sz="1800">
                  <a:solidFill>
                    <a:srgbClr val="222222"/>
                  </a:solidFill>
                </a:rPr>
                <a:t>CollectionView</a:t>
              </a:r>
              <a:endParaRPr sz="1800">
                <a:solidFill>
                  <a:srgbClr val="222222"/>
                </a:solidFill>
              </a:endParaRPr>
            </a:p>
            <a:p>
              <a:pPr indent="-342900" lvl="0" marL="457200" rtl="0" algn="l">
                <a:spcBef>
                  <a:spcPts val="0"/>
                </a:spcBef>
                <a:spcAft>
                  <a:spcPts val="0"/>
                </a:spcAft>
                <a:buClr>
                  <a:srgbClr val="222222"/>
                </a:buClr>
                <a:buSzPts val="1800"/>
                <a:buChar char="●"/>
              </a:pPr>
              <a:r>
                <a:rPr lang="en" sz="1800">
                  <a:solidFill>
                    <a:srgbClr val="222222"/>
                  </a:solidFill>
                </a:rPr>
                <a:t>ScrollView</a:t>
              </a:r>
              <a:endParaRPr sz="1800">
                <a:solidFill>
                  <a:srgbClr val="222222"/>
                </a:solidFill>
              </a:endParaRPr>
            </a:p>
            <a:p>
              <a:pPr indent="-342900" lvl="0" marL="457200" rtl="0" algn="l">
                <a:spcBef>
                  <a:spcPts val="0"/>
                </a:spcBef>
                <a:spcAft>
                  <a:spcPts val="0"/>
                </a:spcAft>
                <a:buClr>
                  <a:srgbClr val="222222"/>
                </a:buClr>
                <a:buSzPts val="1800"/>
                <a:buChar char="●"/>
              </a:pPr>
              <a:r>
                <a:rPr lang="en" sz="1800">
                  <a:solidFill>
                    <a:srgbClr val="222222"/>
                  </a:solidFill>
                </a:rPr>
                <a:t>Entry</a:t>
              </a:r>
              <a:endParaRPr sz="1800">
                <a:solidFill>
                  <a:srgbClr val="222222"/>
                </a:solidFill>
              </a:endParaRPr>
            </a:p>
          </p:txBody>
        </p:sp>
      </p:grpSp>
      <p:pic>
        <p:nvPicPr>
          <p:cNvPr id="401" name="Google Shape;401;p62"/>
          <p:cNvPicPr preferRelativeResize="0"/>
          <p:nvPr/>
        </p:nvPicPr>
        <p:blipFill rotWithShape="1">
          <a:blip r:embed="rId3">
            <a:alphaModFix/>
          </a:blip>
          <a:srcRect b="0" l="19" r="19" t="0"/>
          <a:stretch/>
        </p:blipFill>
        <p:spPr>
          <a:xfrm>
            <a:off x="311700" y="1017713"/>
            <a:ext cx="4267201" cy="3657601"/>
          </a:xfrm>
          <a:prstGeom prst="rect">
            <a:avLst/>
          </a:prstGeom>
          <a:noFill/>
          <a:ln>
            <a:noFill/>
          </a:ln>
        </p:spPr>
      </p:pic>
      <p:grpSp>
        <p:nvGrpSpPr>
          <p:cNvPr id="402" name="Google Shape;402;p62"/>
          <p:cNvGrpSpPr/>
          <p:nvPr/>
        </p:nvGrpSpPr>
        <p:grpSpPr>
          <a:xfrm>
            <a:off x="762700" y="1288350"/>
            <a:ext cx="4413725" cy="848208"/>
            <a:chOff x="138700" y="214975"/>
            <a:chExt cx="4413725" cy="848208"/>
          </a:xfrm>
        </p:grpSpPr>
        <p:sp>
          <p:nvSpPr>
            <p:cNvPr id="403" name="Google Shape;403;p62"/>
            <p:cNvSpPr txBox="1"/>
            <p:nvPr/>
          </p:nvSpPr>
          <p:spPr>
            <a:xfrm>
              <a:off x="1549425" y="214975"/>
              <a:ext cx="3003000" cy="383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a:t>
              </a:r>
              <a:r>
                <a:rPr lang="en">
                  <a:solidFill>
                    <a:srgbClr val="CC0000"/>
                  </a:solidFill>
                  <a:latin typeface="Consolas"/>
                  <a:ea typeface="Consolas"/>
                  <a:cs typeface="Consolas"/>
                  <a:sym typeface="Consolas"/>
                </a:rPr>
                <a:t>CollectionView</a:t>
              </a:r>
              <a:r>
                <a:rPr lang="en">
                  <a:solidFill>
                    <a:srgbClr val="0000FF"/>
                  </a:solidFill>
                  <a:latin typeface="Consolas"/>
                  <a:ea typeface="Consolas"/>
                  <a:cs typeface="Consolas"/>
                  <a:sym typeface="Consolas"/>
                </a:rPr>
                <a:t> </a:t>
              </a:r>
              <a:r>
                <a:rPr lang="en">
                  <a:solidFill>
                    <a:srgbClr val="FF0000"/>
                  </a:solidFill>
                  <a:latin typeface="Consolas"/>
                  <a:ea typeface="Consolas"/>
                  <a:cs typeface="Consolas"/>
                  <a:sym typeface="Consolas"/>
                </a:rPr>
                <a:t>Grid.Row</a:t>
              </a: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p:txBody>
        </p:sp>
        <p:sp>
          <p:nvSpPr>
            <p:cNvPr id="404" name="Google Shape;404;p62"/>
            <p:cNvSpPr/>
            <p:nvPr/>
          </p:nvSpPr>
          <p:spPr>
            <a:xfrm>
              <a:off x="138700" y="857083"/>
              <a:ext cx="969000" cy="206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5" name="Google Shape;405;p62"/>
            <p:cNvCxnSpPr>
              <a:stCxn id="404" idx="4"/>
              <a:endCxn id="403" idx="2"/>
            </p:cNvCxnSpPr>
            <p:nvPr/>
          </p:nvCxnSpPr>
          <p:spPr>
            <a:xfrm rot="-5400000">
              <a:off x="1604650" y="-382967"/>
              <a:ext cx="464700" cy="2427600"/>
            </a:xfrm>
            <a:prstGeom prst="curvedConnector3">
              <a:avLst>
                <a:gd fmla="val -51243" name="adj1"/>
              </a:avLst>
            </a:prstGeom>
            <a:noFill/>
            <a:ln cap="flat" cmpd="sng" w="28575">
              <a:solidFill>
                <a:srgbClr val="FF0000"/>
              </a:solidFill>
              <a:prstDash val="solid"/>
              <a:round/>
              <a:headEnd len="med" w="med" type="none"/>
              <a:tailEnd len="med" w="med" type="triangle"/>
            </a:ln>
          </p:spPr>
        </p:cxnSp>
      </p:grpSp>
      <p:grpSp>
        <p:nvGrpSpPr>
          <p:cNvPr id="406" name="Google Shape;406;p62"/>
          <p:cNvGrpSpPr/>
          <p:nvPr/>
        </p:nvGrpSpPr>
        <p:grpSpPr>
          <a:xfrm>
            <a:off x="1188075" y="2775350"/>
            <a:ext cx="5238650" cy="1339200"/>
            <a:chOff x="368950" y="420200"/>
            <a:chExt cx="5238650" cy="1339200"/>
          </a:xfrm>
        </p:grpSpPr>
        <p:sp>
          <p:nvSpPr>
            <p:cNvPr id="407" name="Google Shape;407;p62"/>
            <p:cNvSpPr txBox="1"/>
            <p:nvPr/>
          </p:nvSpPr>
          <p:spPr>
            <a:xfrm>
              <a:off x="1593300" y="1376000"/>
              <a:ext cx="4014300" cy="383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a:t>
              </a:r>
              <a:r>
                <a:rPr lang="en">
                  <a:solidFill>
                    <a:srgbClr val="CC0000"/>
                  </a:solidFill>
                  <a:latin typeface="Consolas"/>
                  <a:ea typeface="Consolas"/>
                  <a:cs typeface="Consolas"/>
                  <a:sym typeface="Consolas"/>
                </a:rPr>
                <a:t>ImageButton</a:t>
              </a:r>
              <a:r>
                <a:rPr lang="en">
                  <a:solidFill>
                    <a:srgbClr val="0000FF"/>
                  </a:solidFill>
                  <a:latin typeface="Consolas"/>
                  <a:ea typeface="Consolas"/>
                  <a:cs typeface="Consolas"/>
                  <a:sym typeface="Consolas"/>
                </a:rPr>
                <a:t> </a:t>
              </a:r>
              <a:r>
                <a:rPr lang="en">
                  <a:solidFill>
                    <a:srgbClr val="FF0000"/>
                  </a:solidFill>
                  <a:latin typeface="Consolas"/>
                  <a:ea typeface="Consolas"/>
                  <a:cs typeface="Consolas"/>
                  <a:sym typeface="Consolas"/>
                </a:rPr>
                <a:t>Clicked</a:t>
              </a:r>
              <a:r>
                <a:rPr lang="en">
                  <a:solidFill>
                    <a:srgbClr val="0000FF"/>
                  </a:solidFill>
                  <a:latin typeface="Consolas"/>
                  <a:ea typeface="Consolas"/>
                  <a:cs typeface="Consolas"/>
                  <a:sym typeface="Consolas"/>
                </a:rPr>
                <a:t>=”EditSeedClicked”</a:t>
              </a:r>
              <a:endParaRPr>
                <a:solidFill>
                  <a:srgbClr val="0000FF"/>
                </a:solidFill>
                <a:latin typeface="Consolas"/>
                <a:ea typeface="Consolas"/>
                <a:cs typeface="Consolas"/>
                <a:sym typeface="Consolas"/>
              </a:endParaRPr>
            </a:p>
          </p:txBody>
        </p:sp>
        <p:sp>
          <p:nvSpPr>
            <p:cNvPr id="408" name="Google Shape;408;p62"/>
            <p:cNvSpPr/>
            <p:nvPr/>
          </p:nvSpPr>
          <p:spPr>
            <a:xfrm>
              <a:off x="368950" y="420200"/>
              <a:ext cx="1134000" cy="209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9" name="Google Shape;409;p62"/>
            <p:cNvCxnSpPr>
              <a:stCxn id="408" idx="4"/>
              <a:endCxn id="407" idx="0"/>
            </p:cNvCxnSpPr>
            <p:nvPr/>
          </p:nvCxnSpPr>
          <p:spPr>
            <a:xfrm flipH="1" rot="-5400000">
              <a:off x="1894900" y="-329650"/>
              <a:ext cx="746700" cy="2664600"/>
            </a:xfrm>
            <a:prstGeom prst="curvedConnector3">
              <a:avLst>
                <a:gd fmla="val 50000" name="adj1"/>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the UI with XAML</a:t>
            </a:r>
            <a:endParaRPr/>
          </a:p>
        </p:txBody>
      </p:sp>
      <p:pic>
        <p:nvPicPr>
          <p:cNvPr id="415" name="Google Shape;415;p63"/>
          <p:cNvPicPr preferRelativeResize="0"/>
          <p:nvPr/>
        </p:nvPicPr>
        <p:blipFill rotWithShape="1">
          <a:blip r:embed="rId3">
            <a:alphaModFix/>
          </a:blip>
          <a:srcRect b="199" l="0" r="0" t="199"/>
          <a:stretch/>
        </p:blipFill>
        <p:spPr>
          <a:xfrm>
            <a:off x="311700" y="1017725"/>
            <a:ext cx="4395848" cy="3767877"/>
          </a:xfrm>
          <a:prstGeom prst="rect">
            <a:avLst/>
          </a:prstGeom>
          <a:noFill/>
          <a:ln>
            <a:noFill/>
          </a:ln>
        </p:spPr>
      </p:pic>
      <p:grpSp>
        <p:nvGrpSpPr>
          <p:cNvPr id="416" name="Google Shape;416;p63"/>
          <p:cNvGrpSpPr/>
          <p:nvPr/>
        </p:nvGrpSpPr>
        <p:grpSpPr>
          <a:xfrm>
            <a:off x="796625" y="1741625"/>
            <a:ext cx="7261050" cy="1465825"/>
            <a:chOff x="796625" y="1845525"/>
            <a:chExt cx="7261050" cy="1465825"/>
          </a:xfrm>
        </p:grpSpPr>
        <p:sp>
          <p:nvSpPr>
            <p:cNvPr id="417" name="Google Shape;417;p63"/>
            <p:cNvSpPr/>
            <p:nvPr/>
          </p:nvSpPr>
          <p:spPr>
            <a:xfrm>
              <a:off x="796625" y="1845525"/>
              <a:ext cx="1870500" cy="235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63"/>
            <p:cNvSpPr txBox="1"/>
            <p:nvPr/>
          </p:nvSpPr>
          <p:spPr>
            <a:xfrm>
              <a:off x="2107775" y="2911150"/>
              <a:ext cx="5949900" cy="400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0000FF"/>
                  </a:solidFill>
                  <a:highlight>
                    <a:srgbClr val="FFFFFF"/>
                  </a:highlight>
                  <a:latin typeface="Consolas"/>
                  <a:ea typeface="Consolas"/>
                  <a:cs typeface="Consolas"/>
                  <a:sym typeface="Consolas"/>
                </a:rPr>
                <a:t>public</a:t>
              </a:r>
              <a:r>
                <a:rPr lang="en">
                  <a:solidFill>
                    <a:schemeClr val="dk1"/>
                  </a:solidFill>
                  <a:highlight>
                    <a:srgbClr val="FFFFFF"/>
                  </a:highlight>
                  <a:latin typeface="Consolas"/>
                  <a:ea typeface="Consolas"/>
                  <a:cs typeface="Consolas"/>
                  <a:sym typeface="Consolas"/>
                </a:rPr>
                <a:t> </a:t>
              </a:r>
              <a:r>
                <a:rPr lang="en">
                  <a:solidFill>
                    <a:schemeClr val="accent5"/>
                  </a:solidFill>
                  <a:highlight>
                    <a:srgbClr val="FFFFFF"/>
                  </a:highlight>
                  <a:latin typeface="Consolas"/>
                  <a:ea typeface="Consolas"/>
                  <a:cs typeface="Consolas"/>
                  <a:sym typeface="Consolas"/>
                </a:rPr>
                <a:t>ObservableCollection</a:t>
              </a:r>
              <a:r>
                <a:rPr lang="en">
                  <a:solidFill>
                    <a:srgbClr val="222222"/>
                  </a:solidFill>
                  <a:highlight>
                    <a:srgbClr val="FFFFFF"/>
                  </a:highlight>
                  <a:latin typeface="Consolas"/>
                  <a:ea typeface="Consolas"/>
                  <a:cs typeface="Consolas"/>
                  <a:sym typeface="Consolas"/>
                </a:rPr>
                <a:t>&lt;</a:t>
              </a:r>
              <a:r>
                <a:rPr lang="en">
                  <a:solidFill>
                    <a:schemeClr val="accent5"/>
                  </a:solidFill>
                  <a:highlight>
                    <a:srgbClr val="FFFFFF"/>
                  </a:highlight>
                  <a:latin typeface="Consolas"/>
                  <a:ea typeface="Consolas"/>
                  <a:cs typeface="Consolas"/>
                  <a:sym typeface="Consolas"/>
                </a:rPr>
                <a:t>Seed</a:t>
              </a:r>
              <a:r>
                <a:rPr lang="en">
                  <a:solidFill>
                    <a:srgbClr val="222222"/>
                  </a:solidFill>
                  <a:highlight>
                    <a:srgbClr val="FFFFFF"/>
                  </a:highlight>
                  <a:latin typeface="Consolas"/>
                  <a:ea typeface="Consolas"/>
                  <a:cs typeface="Consolas"/>
                  <a:sym typeface="Consolas"/>
                </a:rPr>
                <a:t>&gt;</a:t>
              </a:r>
              <a:r>
                <a:rPr lang="en">
                  <a:solidFill>
                    <a:schemeClr val="dk1"/>
                  </a:solidFill>
                  <a:highlight>
                    <a:srgbClr val="FFFFFF"/>
                  </a:highlight>
                  <a:latin typeface="Consolas"/>
                  <a:ea typeface="Consolas"/>
                  <a:cs typeface="Consolas"/>
                  <a:sym typeface="Consolas"/>
                </a:rPr>
                <a:t> </a:t>
              </a:r>
              <a:r>
                <a:rPr lang="en">
                  <a:solidFill>
                    <a:srgbClr val="222222"/>
                  </a:solidFill>
                  <a:highlight>
                    <a:srgbClr val="FFFFFF"/>
                  </a:highlight>
                  <a:latin typeface="Consolas"/>
                  <a:ea typeface="Consolas"/>
                  <a:cs typeface="Consolas"/>
                  <a:sym typeface="Consolas"/>
                </a:rPr>
                <a:t>Items</a:t>
              </a:r>
              <a:r>
                <a:rPr lang="en">
                  <a:solidFill>
                    <a:schemeClr val="dk1"/>
                  </a:solidFill>
                  <a:highlight>
                    <a:srgbClr val="FFFFFF"/>
                  </a:highlight>
                  <a:latin typeface="Consolas"/>
                  <a:ea typeface="Consolas"/>
                  <a:cs typeface="Consolas"/>
                  <a:sym typeface="Consolas"/>
                </a:rPr>
                <a:t> </a:t>
              </a:r>
              <a:r>
                <a:rPr lang="en">
                  <a:solidFill>
                    <a:srgbClr val="222222"/>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get</a:t>
              </a:r>
              <a:r>
                <a:rPr lang="en">
                  <a:solidFill>
                    <a:srgbClr val="222222"/>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set</a:t>
              </a:r>
              <a:r>
                <a:rPr lang="en">
                  <a:solidFill>
                    <a:srgbClr val="222222"/>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 </a:t>
              </a:r>
              <a:r>
                <a:rPr lang="en">
                  <a:solidFill>
                    <a:srgbClr val="222222"/>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 = </a:t>
              </a:r>
              <a:r>
                <a:rPr lang="en">
                  <a:solidFill>
                    <a:srgbClr val="222222"/>
                  </a:solidFill>
                  <a:highlight>
                    <a:srgbClr val="FFFFFF"/>
                  </a:highlight>
                  <a:latin typeface="Consolas"/>
                  <a:ea typeface="Consolas"/>
                  <a:cs typeface="Consolas"/>
                  <a:sym typeface="Consolas"/>
                </a:rPr>
                <a:t>[];</a:t>
              </a:r>
              <a:endParaRPr>
                <a:solidFill>
                  <a:schemeClr val="dk2"/>
                </a:solidFill>
                <a:latin typeface="Consolas"/>
                <a:ea typeface="Consolas"/>
                <a:cs typeface="Consolas"/>
                <a:sym typeface="Consolas"/>
              </a:endParaRPr>
            </a:p>
          </p:txBody>
        </p:sp>
        <p:cxnSp>
          <p:nvCxnSpPr>
            <p:cNvPr id="419" name="Google Shape;419;p63"/>
            <p:cNvCxnSpPr>
              <a:stCxn id="417" idx="6"/>
              <a:endCxn id="418" idx="0"/>
            </p:cNvCxnSpPr>
            <p:nvPr/>
          </p:nvCxnSpPr>
          <p:spPr>
            <a:xfrm>
              <a:off x="2667125" y="1963425"/>
              <a:ext cx="2415600" cy="947700"/>
            </a:xfrm>
            <a:prstGeom prst="curvedConnector2">
              <a:avLst/>
            </a:prstGeom>
            <a:noFill/>
            <a:ln cap="flat" cmpd="sng" w="28575">
              <a:solidFill>
                <a:srgbClr val="FF0000"/>
              </a:solidFill>
              <a:prstDash val="solid"/>
              <a:round/>
              <a:headEnd len="med" w="med" type="none"/>
              <a:tailEnd len="med" w="med" type="triangle"/>
            </a:ln>
          </p:spPr>
        </p:cxnSp>
      </p:grpSp>
      <p:grpSp>
        <p:nvGrpSpPr>
          <p:cNvPr id="420" name="Google Shape;420;p63"/>
          <p:cNvGrpSpPr/>
          <p:nvPr/>
        </p:nvGrpSpPr>
        <p:grpSpPr>
          <a:xfrm>
            <a:off x="5922850" y="1017725"/>
            <a:ext cx="3411600" cy="1477500"/>
            <a:chOff x="5922850" y="1017725"/>
            <a:chExt cx="3411600" cy="1477500"/>
          </a:xfrm>
        </p:grpSpPr>
        <p:sp>
          <p:nvSpPr>
            <p:cNvPr id="421" name="Google Shape;421;p63"/>
            <p:cNvSpPr txBox="1"/>
            <p:nvPr/>
          </p:nvSpPr>
          <p:spPr>
            <a:xfrm>
              <a:off x="5922850" y="1017725"/>
              <a:ext cx="30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Code behind contents</a:t>
              </a:r>
              <a:endParaRPr b="1" sz="1800">
                <a:solidFill>
                  <a:schemeClr val="dk1"/>
                </a:solidFill>
              </a:endParaRPr>
            </a:p>
          </p:txBody>
        </p:sp>
        <p:sp>
          <p:nvSpPr>
            <p:cNvPr id="422" name="Google Shape;422;p63"/>
            <p:cNvSpPr txBox="1"/>
            <p:nvPr/>
          </p:nvSpPr>
          <p:spPr>
            <a:xfrm>
              <a:off x="5922850" y="1479425"/>
              <a:ext cx="34116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Properties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Event handlers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Service references</a:t>
              </a:r>
              <a:endParaRPr sz="1800">
                <a:solidFill>
                  <a:schemeClr val="dk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8"/>
          <p:cNvPicPr preferRelativeResize="0"/>
          <p:nvPr/>
        </p:nvPicPr>
        <p:blipFill>
          <a:blip r:embed="rId3">
            <a:alphaModFix/>
          </a:blip>
          <a:stretch>
            <a:fillRect/>
          </a:stretch>
        </p:blipFill>
        <p:spPr>
          <a:xfrm>
            <a:off x="946400" y="1017726"/>
            <a:ext cx="7251194" cy="3822414"/>
          </a:xfrm>
          <a:prstGeom prst="rect">
            <a:avLst/>
          </a:prstGeom>
          <a:noFill/>
          <a:ln cap="flat" cmpd="sng" w="9525">
            <a:solidFill>
              <a:srgbClr val="9E9E9E"/>
            </a:solidFill>
            <a:prstDash val="solid"/>
            <a:round/>
            <a:headEnd len="sm" w="sm" type="none"/>
            <a:tailEnd len="sm" w="sm" type="none"/>
          </a:ln>
        </p:spPr>
      </p:pic>
      <p:sp>
        <p:nvSpPr>
          <p:cNvPr id="130" name="Google Shape;13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Seed as a List</a:t>
            </a:r>
            <a:endParaRPr/>
          </a:p>
        </p:txBody>
      </p:sp>
      <p:grpSp>
        <p:nvGrpSpPr>
          <p:cNvPr id="131" name="Google Shape;131;p28"/>
          <p:cNvGrpSpPr/>
          <p:nvPr/>
        </p:nvGrpSpPr>
        <p:grpSpPr>
          <a:xfrm>
            <a:off x="2518675" y="756400"/>
            <a:ext cx="4974000" cy="2375150"/>
            <a:chOff x="2675850" y="-47575"/>
            <a:chExt cx="4974000" cy="2375150"/>
          </a:xfrm>
        </p:grpSpPr>
        <p:sp>
          <p:nvSpPr>
            <p:cNvPr id="132" name="Google Shape;132;p28"/>
            <p:cNvSpPr/>
            <p:nvPr/>
          </p:nvSpPr>
          <p:spPr>
            <a:xfrm>
              <a:off x="2675850" y="1207975"/>
              <a:ext cx="1119600" cy="1119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8"/>
            <p:cNvSpPr txBox="1"/>
            <p:nvPr/>
          </p:nvSpPr>
          <p:spPr>
            <a:xfrm>
              <a:off x="6029550" y="-47575"/>
              <a:ext cx="1620300" cy="21549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0000FF"/>
                  </a:solidFill>
                  <a:highlight>
                    <a:srgbClr val="FFFFFF"/>
                  </a:highlight>
                  <a:latin typeface="Consolas"/>
                  <a:ea typeface="Consolas"/>
                  <a:cs typeface="Consolas"/>
                  <a:sym typeface="Consolas"/>
                </a:rPr>
                <a:t>Glider = [</a:t>
              </a:r>
              <a:endParaRPr>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0000FF"/>
                  </a:solidFill>
                  <a:highlight>
                    <a:srgbClr val="FFFFFF"/>
                  </a:highlight>
                  <a:latin typeface="Consolas"/>
                  <a:ea typeface="Consolas"/>
                  <a:cs typeface="Consolas"/>
                  <a:sym typeface="Consolas"/>
                </a:rPr>
                <a:t>    </a:t>
              </a:r>
              <a:r>
                <a:rPr lang="en">
                  <a:solidFill>
                    <a:schemeClr val="accent5"/>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a:t>
              </a:r>
              <a:r>
                <a:rPr lang="en">
                  <a:solidFill>
                    <a:schemeClr val="accent5"/>
                  </a:solidFill>
                  <a:highlight>
                    <a:srgbClr val="FFFFFF"/>
                  </a:highlight>
                  <a:latin typeface="Consolas"/>
                  <a:ea typeface="Consolas"/>
                  <a:cs typeface="Consolas"/>
                  <a:sym typeface="Consolas"/>
                </a:rPr>
                <a:t> 0)</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accent5"/>
                  </a:solidFill>
                  <a:highlight>
                    <a:srgbClr val="FFFFFF"/>
                  </a:highlight>
                  <a:latin typeface="Consolas"/>
                  <a:ea typeface="Consolas"/>
                  <a:cs typeface="Consolas"/>
                  <a:sym typeface="Consolas"/>
                </a:rPr>
                <a:t>    (2</a:t>
              </a:r>
              <a:r>
                <a:rPr lang="en">
                  <a:solidFill>
                    <a:schemeClr val="dk1"/>
                  </a:solidFill>
                  <a:highlight>
                    <a:srgbClr val="FFFFFF"/>
                  </a:highlight>
                  <a:latin typeface="Consolas"/>
                  <a:ea typeface="Consolas"/>
                  <a:cs typeface="Consolas"/>
                  <a:sym typeface="Consolas"/>
                </a:rPr>
                <a:t>,</a:t>
              </a:r>
              <a:r>
                <a:rPr lang="en">
                  <a:solidFill>
                    <a:schemeClr val="accent5"/>
                  </a:solidFill>
                  <a:highlight>
                    <a:srgbClr val="FFFFFF"/>
                  </a:highlight>
                  <a:latin typeface="Consolas"/>
                  <a:ea typeface="Consolas"/>
                  <a:cs typeface="Consolas"/>
                  <a:sym typeface="Consolas"/>
                </a:rPr>
                <a:t> 1)</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accent5"/>
                  </a:solidFill>
                  <a:highlight>
                    <a:srgbClr val="FFFFFF"/>
                  </a:highlight>
                  <a:latin typeface="Consolas"/>
                  <a:ea typeface="Consolas"/>
                  <a:cs typeface="Consolas"/>
                  <a:sym typeface="Consolas"/>
                </a:rPr>
                <a:t>    (0</a:t>
              </a:r>
              <a:r>
                <a:rPr lang="en">
                  <a:solidFill>
                    <a:schemeClr val="dk1"/>
                  </a:solidFill>
                  <a:highlight>
                    <a:srgbClr val="FFFFFF"/>
                  </a:highlight>
                  <a:latin typeface="Consolas"/>
                  <a:ea typeface="Consolas"/>
                  <a:cs typeface="Consolas"/>
                  <a:sym typeface="Consolas"/>
                </a:rPr>
                <a:t>,</a:t>
              </a:r>
              <a:r>
                <a:rPr lang="en">
                  <a:solidFill>
                    <a:schemeClr val="accent5"/>
                  </a:solidFill>
                  <a:highlight>
                    <a:srgbClr val="FFFFFF"/>
                  </a:highlight>
                  <a:latin typeface="Consolas"/>
                  <a:ea typeface="Consolas"/>
                  <a:cs typeface="Consolas"/>
                  <a:sym typeface="Consolas"/>
                </a:rPr>
                <a:t> 2)</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accent5"/>
                  </a:solidFill>
                  <a:highlight>
                    <a:srgbClr val="FFFFFF"/>
                  </a:highlight>
                  <a:latin typeface="Consolas"/>
                  <a:ea typeface="Consolas"/>
                  <a:cs typeface="Consolas"/>
                  <a:sym typeface="Consolas"/>
                </a:rPr>
                <a:t>    (1</a:t>
              </a:r>
              <a:r>
                <a:rPr lang="en">
                  <a:solidFill>
                    <a:schemeClr val="dk1"/>
                  </a:solidFill>
                  <a:highlight>
                    <a:srgbClr val="FFFFFF"/>
                  </a:highlight>
                  <a:latin typeface="Consolas"/>
                  <a:ea typeface="Consolas"/>
                  <a:cs typeface="Consolas"/>
                  <a:sym typeface="Consolas"/>
                </a:rPr>
                <a:t>,</a:t>
              </a:r>
              <a:r>
                <a:rPr lang="en">
                  <a:solidFill>
                    <a:schemeClr val="accent5"/>
                  </a:solidFill>
                  <a:highlight>
                    <a:srgbClr val="FFFFFF"/>
                  </a:highlight>
                  <a:latin typeface="Consolas"/>
                  <a:ea typeface="Consolas"/>
                  <a:cs typeface="Consolas"/>
                  <a:sym typeface="Consolas"/>
                </a:rPr>
                <a:t> 2)</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accent5"/>
                  </a:solidFill>
                  <a:highlight>
                    <a:srgbClr val="FFFFFF"/>
                  </a:highlight>
                  <a:latin typeface="Consolas"/>
                  <a:ea typeface="Consolas"/>
                  <a:cs typeface="Consolas"/>
                  <a:sym typeface="Consolas"/>
                </a:rPr>
                <a:t>    (2</a:t>
              </a:r>
              <a:r>
                <a:rPr lang="en">
                  <a:solidFill>
                    <a:schemeClr val="dk1"/>
                  </a:solidFill>
                  <a:highlight>
                    <a:srgbClr val="FFFFFF"/>
                  </a:highlight>
                  <a:latin typeface="Consolas"/>
                  <a:ea typeface="Consolas"/>
                  <a:cs typeface="Consolas"/>
                  <a:sym typeface="Consolas"/>
                </a:rPr>
                <a:t>,</a:t>
              </a:r>
              <a:r>
                <a:rPr lang="en">
                  <a:solidFill>
                    <a:schemeClr val="accent5"/>
                  </a:solidFill>
                  <a:highlight>
                    <a:srgbClr val="FFFFFF"/>
                  </a:highlight>
                  <a:latin typeface="Consolas"/>
                  <a:ea typeface="Consolas"/>
                  <a:cs typeface="Consolas"/>
                  <a:sym typeface="Consolas"/>
                </a:rPr>
                <a:t> 2)</a:t>
              </a:r>
              <a:endParaRPr>
                <a:solidFill>
                  <a:schemeClr val="accent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rgbClr val="0000FF"/>
                  </a:solidFill>
                  <a:highlight>
                    <a:srgbClr val="FFFFFF"/>
                  </a:highlight>
                  <a:latin typeface="Consolas"/>
                  <a:ea typeface="Consolas"/>
                  <a:cs typeface="Consolas"/>
                  <a:sym typeface="Consolas"/>
                </a:rPr>
                <a:t>]</a:t>
              </a:r>
              <a:endParaRPr>
                <a:solidFill>
                  <a:srgbClr val="0000FF"/>
                </a:solidFill>
                <a:highlight>
                  <a:srgbClr val="FFFFFF"/>
                </a:highlight>
                <a:latin typeface="Consolas"/>
                <a:ea typeface="Consolas"/>
                <a:cs typeface="Consolas"/>
                <a:sym typeface="Consolas"/>
              </a:endParaRPr>
            </a:p>
          </p:txBody>
        </p:sp>
        <p:cxnSp>
          <p:nvCxnSpPr>
            <p:cNvPr id="134" name="Google Shape;134;p28"/>
            <p:cNvCxnSpPr>
              <a:stCxn id="132" idx="6"/>
              <a:endCxn id="133" idx="1"/>
            </p:cNvCxnSpPr>
            <p:nvPr/>
          </p:nvCxnSpPr>
          <p:spPr>
            <a:xfrm flipH="1" rot="10800000">
              <a:off x="3795450" y="1029775"/>
              <a:ext cx="2234100" cy="738000"/>
            </a:xfrm>
            <a:prstGeom prst="curvedConnector3">
              <a:avLst>
                <a:gd fmla="val 50000" name="adj1"/>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the UI with XAML</a:t>
            </a:r>
            <a:endParaRPr/>
          </a:p>
        </p:txBody>
      </p:sp>
      <p:pic>
        <p:nvPicPr>
          <p:cNvPr id="428" name="Google Shape;428;p64"/>
          <p:cNvPicPr preferRelativeResize="0"/>
          <p:nvPr/>
        </p:nvPicPr>
        <p:blipFill>
          <a:blip r:embed="rId3">
            <a:alphaModFix/>
          </a:blip>
          <a:stretch>
            <a:fillRect/>
          </a:stretch>
        </p:blipFill>
        <p:spPr>
          <a:xfrm>
            <a:off x="311700" y="1017725"/>
            <a:ext cx="4395849" cy="3767876"/>
          </a:xfrm>
          <a:prstGeom prst="rect">
            <a:avLst/>
          </a:prstGeom>
          <a:noFill/>
          <a:ln>
            <a:noFill/>
          </a:ln>
        </p:spPr>
      </p:pic>
      <p:grpSp>
        <p:nvGrpSpPr>
          <p:cNvPr id="429" name="Google Shape;429;p64"/>
          <p:cNvGrpSpPr/>
          <p:nvPr/>
        </p:nvGrpSpPr>
        <p:grpSpPr>
          <a:xfrm>
            <a:off x="5922850" y="1017725"/>
            <a:ext cx="3411600" cy="1477500"/>
            <a:chOff x="5922850" y="1017725"/>
            <a:chExt cx="3411600" cy="1477500"/>
          </a:xfrm>
        </p:grpSpPr>
        <p:sp>
          <p:nvSpPr>
            <p:cNvPr id="430" name="Google Shape;430;p64"/>
            <p:cNvSpPr txBox="1"/>
            <p:nvPr/>
          </p:nvSpPr>
          <p:spPr>
            <a:xfrm>
              <a:off x="5922850" y="1017725"/>
              <a:ext cx="30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Code behind contents</a:t>
              </a:r>
              <a:endParaRPr b="1" sz="1800">
                <a:solidFill>
                  <a:schemeClr val="dk1"/>
                </a:solidFill>
              </a:endParaRPr>
            </a:p>
          </p:txBody>
        </p:sp>
        <p:sp>
          <p:nvSpPr>
            <p:cNvPr id="431" name="Google Shape;431;p64"/>
            <p:cNvSpPr txBox="1"/>
            <p:nvPr/>
          </p:nvSpPr>
          <p:spPr>
            <a:xfrm>
              <a:off x="5922850" y="1479425"/>
              <a:ext cx="34116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Properties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Event handlers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Service references</a:t>
              </a:r>
              <a:endParaRPr sz="1800">
                <a:solidFill>
                  <a:schemeClr val="dk1"/>
                </a:solidFill>
              </a:endParaRPr>
            </a:p>
          </p:txBody>
        </p:sp>
      </p:grpSp>
      <p:grpSp>
        <p:nvGrpSpPr>
          <p:cNvPr id="432" name="Google Shape;432;p64"/>
          <p:cNvGrpSpPr/>
          <p:nvPr/>
        </p:nvGrpSpPr>
        <p:grpSpPr>
          <a:xfrm>
            <a:off x="796625" y="3248700"/>
            <a:ext cx="7650500" cy="997375"/>
            <a:chOff x="796625" y="3352600"/>
            <a:chExt cx="7650500" cy="997375"/>
          </a:xfrm>
        </p:grpSpPr>
        <p:sp>
          <p:nvSpPr>
            <p:cNvPr id="433" name="Google Shape;433;p64"/>
            <p:cNvSpPr/>
            <p:nvPr/>
          </p:nvSpPr>
          <p:spPr>
            <a:xfrm>
              <a:off x="796625" y="3352600"/>
              <a:ext cx="1870500" cy="352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64"/>
            <p:cNvSpPr txBox="1"/>
            <p:nvPr/>
          </p:nvSpPr>
          <p:spPr>
            <a:xfrm>
              <a:off x="1286425" y="3949775"/>
              <a:ext cx="7160700" cy="400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0000FF"/>
                  </a:solidFill>
                  <a:highlight>
                    <a:srgbClr val="FFFFFF"/>
                  </a:highlight>
                  <a:latin typeface="Consolas"/>
                  <a:ea typeface="Consolas"/>
                  <a:cs typeface="Consolas"/>
                  <a:sym typeface="Consolas"/>
                </a:rPr>
                <a:t>protected</a:t>
              </a: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override</a:t>
              </a: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async</a:t>
              </a: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void</a:t>
              </a:r>
              <a:r>
                <a:rPr lang="en">
                  <a:solidFill>
                    <a:schemeClr val="dk1"/>
                  </a:solidFill>
                  <a:highlight>
                    <a:srgbClr val="FFFFFF"/>
                  </a:highlight>
                  <a:latin typeface="Consolas"/>
                  <a:ea typeface="Consolas"/>
                  <a:cs typeface="Consolas"/>
                  <a:sym typeface="Consolas"/>
                </a:rPr>
                <a:t> OnNavigatedTo</a:t>
              </a:r>
              <a:r>
                <a:rPr lang="en">
                  <a:solidFill>
                    <a:srgbClr val="222222"/>
                  </a:solidFill>
                  <a:highlight>
                    <a:srgbClr val="FFFFFF"/>
                  </a:highlight>
                  <a:latin typeface="Consolas"/>
                  <a:ea typeface="Consolas"/>
                  <a:cs typeface="Consolas"/>
                  <a:sym typeface="Consolas"/>
                </a:rPr>
                <a:t>(</a:t>
              </a:r>
              <a:r>
                <a:rPr lang="en">
                  <a:solidFill>
                    <a:schemeClr val="accent5"/>
                  </a:solidFill>
                  <a:highlight>
                    <a:srgbClr val="FFFFFF"/>
                  </a:highlight>
                  <a:latin typeface="Consolas"/>
                  <a:ea typeface="Consolas"/>
                  <a:cs typeface="Consolas"/>
                  <a:sym typeface="Consolas"/>
                </a:rPr>
                <a:t>NavigatedToEventArgs</a:t>
              </a:r>
              <a:r>
                <a:rPr lang="en">
                  <a:solidFill>
                    <a:schemeClr val="dk1"/>
                  </a:solidFill>
                  <a:highlight>
                    <a:srgbClr val="FFFFFF"/>
                  </a:highlight>
                  <a:latin typeface="Consolas"/>
                  <a:ea typeface="Consolas"/>
                  <a:cs typeface="Consolas"/>
                  <a:sym typeface="Consolas"/>
                </a:rPr>
                <a:t> </a:t>
              </a:r>
              <a:r>
                <a:rPr lang="en">
                  <a:solidFill>
                    <a:srgbClr val="001080"/>
                  </a:solidFill>
                  <a:highlight>
                    <a:srgbClr val="FFFFFF"/>
                  </a:highlight>
                  <a:latin typeface="Consolas"/>
                  <a:ea typeface="Consolas"/>
                  <a:cs typeface="Consolas"/>
                  <a:sym typeface="Consolas"/>
                </a:rPr>
                <a:t>args</a:t>
              </a:r>
              <a:r>
                <a:rPr lang="en">
                  <a:solidFill>
                    <a:srgbClr val="222222"/>
                  </a:solidFill>
                  <a:highlight>
                    <a:srgbClr val="FFFFFF"/>
                  </a:highlight>
                  <a:latin typeface="Consolas"/>
                  <a:ea typeface="Consolas"/>
                  <a:cs typeface="Consolas"/>
                  <a:sym typeface="Consolas"/>
                </a:rPr>
                <a:t>)</a:t>
              </a:r>
              <a:endParaRPr>
                <a:solidFill>
                  <a:schemeClr val="dk2"/>
                </a:solidFill>
                <a:latin typeface="Consolas"/>
                <a:ea typeface="Consolas"/>
                <a:cs typeface="Consolas"/>
                <a:sym typeface="Consolas"/>
              </a:endParaRPr>
            </a:p>
          </p:txBody>
        </p:sp>
        <p:cxnSp>
          <p:nvCxnSpPr>
            <p:cNvPr id="435" name="Google Shape;435;p64"/>
            <p:cNvCxnSpPr>
              <a:endCxn id="434" idx="0"/>
            </p:cNvCxnSpPr>
            <p:nvPr/>
          </p:nvCxnSpPr>
          <p:spPr>
            <a:xfrm>
              <a:off x="2667175" y="3528875"/>
              <a:ext cx="2199600" cy="420900"/>
            </a:xfrm>
            <a:prstGeom prst="curvedConnector2">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the UI with XAML</a:t>
            </a:r>
            <a:endParaRPr/>
          </a:p>
        </p:txBody>
      </p:sp>
      <p:pic>
        <p:nvPicPr>
          <p:cNvPr id="441" name="Google Shape;441;p65"/>
          <p:cNvPicPr preferRelativeResize="0"/>
          <p:nvPr/>
        </p:nvPicPr>
        <p:blipFill>
          <a:blip r:embed="rId3">
            <a:alphaModFix/>
          </a:blip>
          <a:stretch>
            <a:fillRect/>
          </a:stretch>
        </p:blipFill>
        <p:spPr>
          <a:xfrm>
            <a:off x="311838" y="1017725"/>
            <a:ext cx="4395849" cy="3767876"/>
          </a:xfrm>
          <a:prstGeom prst="rect">
            <a:avLst/>
          </a:prstGeom>
          <a:noFill/>
          <a:ln>
            <a:noFill/>
          </a:ln>
        </p:spPr>
      </p:pic>
      <p:grpSp>
        <p:nvGrpSpPr>
          <p:cNvPr id="442" name="Google Shape;442;p65"/>
          <p:cNvGrpSpPr/>
          <p:nvPr/>
        </p:nvGrpSpPr>
        <p:grpSpPr>
          <a:xfrm>
            <a:off x="5922850" y="1017725"/>
            <a:ext cx="3411600" cy="1477500"/>
            <a:chOff x="5922850" y="1017725"/>
            <a:chExt cx="3411600" cy="1477500"/>
          </a:xfrm>
        </p:grpSpPr>
        <p:sp>
          <p:nvSpPr>
            <p:cNvPr id="443" name="Google Shape;443;p65"/>
            <p:cNvSpPr txBox="1"/>
            <p:nvPr/>
          </p:nvSpPr>
          <p:spPr>
            <a:xfrm>
              <a:off x="5922850" y="1017725"/>
              <a:ext cx="30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Code behind contents</a:t>
              </a:r>
              <a:endParaRPr b="1" sz="1800">
                <a:solidFill>
                  <a:schemeClr val="dk1"/>
                </a:solidFill>
              </a:endParaRPr>
            </a:p>
          </p:txBody>
        </p:sp>
        <p:sp>
          <p:nvSpPr>
            <p:cNvPr id="444" name="Google Shape;444;p65"/>
            <p:cNvSpPr txBox="1"/>
            <p:nvPr/>
          </p:nvSpPr>
          <p:spPr>
            <a:xfrm>
              <a:off x="5922850" y="1479425"/>
              <a:ext cx="34116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Properties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Event handlers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Service references</a:t>
              </a:r>
              <a:endParaRPr sz="1800">
                <a:solidFill>
                  <a:schemeClr val="dk1"/>
                </a:solidFill>
              </a:endParaRPr>
            </a:p>
          </p:txBody>
        </p:sp>
      </p:grpSp>
      <p:grpSp>
        <p:nvGrpSpPr>
          <p:cNvPr id="445" name="Google Shape;445;p65"/>
          <p:cNvGrpSpPr/>
          <p:nvPr/>
        </p:nvGrpSpPr>
        <p:grpSpPr>
          <a:xfrm>
            <a:off x="901663" y="1908713"/>
            <a:ext cx="7930500" cy="1186588"/>
            <a:chOff x="901525" y="2012613"/>
            <a:chExt cx="7930500" cy="1186588"/>
          </a:xfrm>
        </p:grpSpPr>
        <p:sp>
          <p:nvSpPr>
            <p:cNvPr id="446" name="Google Shape;446;p65"/>
            <p:cNvSpPr/>
            <p:nvPr/>
          </p:nvSpPr>
          <p:spPr>
            <a:xfrm>
              <a:off x="1216775" y="2012613"/>
              <a:ext cx="1870500" cy="235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65"/>
            <p:cNvSpPr txBox="1"/>
            <p:nvPr/>
          </p:nvSpPr>
          <p:spPr>
            <a:xfrm>
              <a:off x="901525" y="2799000"/>
              <a:ext cx="7930500" cy="4002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a:solidFill>
                    <a:srgbClr val="0000FF"/>
                  </a:solidFill>
                  <a:highlight>
                    <a:srgbClr val="FFFFFF"/>
                  </a:highlight>
                  <a:latin typeface="Consolas"/>
                  <a:ea typeface="Consolas"/>
                  <a:cs typeface="Consolas"/>
                  <a:sym typeface="Consolas"/>
                </a:rPr>
                <a:t>public</a:t>
              </a:r>
              <a:r>
                <a:rPr lang="en">
                  <a:solidFill>
                    <a:schemeClr val="dk1"/>
                  </a:solidFill>
                  <a:highlight>
                    <a:srgbClr val="FFFFFF"/>
                  </a:highlight>
                  <a:latin typeface="Consolas"/>
                  <a:ea typeface="Consolas"/>
                  <a:cs typeface="Consolas"/>
                  <a:sym typeface="Consolas"/>
                </a:rPr>
                <a:t> </a:t>
              </a:r>
              <a:r>
                <a:rPr lang="en">
                  <a:solidFill>
                    <a:srgbClr val="267F99"/>
                  </a:solidFill>
                  <a:highlight>
                    <a:srgbClr val="FFFFFF"/>
                  </a:highlight>
                  <a:latin typeface="Consolas"/>
                  <a:ea typeface="Consolas"/>
                  <a:cs typeface="Consolas"/>
                  <a:sym typeface="Consolas"/>
                </a:rPr>
                <a:t>SeedListPage</a:t>
              </a:r>
              <a:r>
                <a:rPr lang="en">
                  <a:solidFill>
                    <a:srgbClr val="222222"/>
                  </a:solidFill>
                  <a:highlight>
                    <a:srgbClr val="FFFFFF"/>
                  </a:highlight>
                  <a:latin typeface="Consolas"/>
                  <a:ea typeface="Consolas"/>
                  <a:cs typeface="Consolas"/>
                  <a:sym typeface="Consolas"/>
                </a:rPr>
                <a:t>(</a:t>
              </a:r>
              <a:r>
                <a:rPr lang="en">
                  <a:solidFill>
                    <a:schemeClr val="accent5"/>
                  </a:solidFill>
                  <a:highlight>
                    <a:srgbClr val="FFFFFF"/>
                  </a:highlight>
                  <a:latin typeface="Consolas"/>
                  <a:ea typeface="Consolas"/>
                  <a:cs typeface="Consolas"/>
                  <a:sym typeface="Consolas"/>
                </a:rPr>
                <a:t>SeedDatabase</a:t>
              </a:r>
              <a:r>
                <a:rPr lang="en">
                  <a:solidFill>
                    <a:schemeClr val="dk1"/>
                  </a:solidFill>
                  <a:highlight>
                    <a:srgbClr val="FFFFFF"/>
                  </a:highlight>
                  <a:latin typeface="Consolas"/>
                  <a:ea typeface="Consolas"/>
                  <a:cs typeface="Consolas"/>
                  <a:sym typeface="Consolas"/>
                </a:rPr>
                <a:t> </a:t>
              </a:r>
              <a:r>
                <a:rPr lang="en">
                  <a:solidFill>
                    <a:srgbClr val="001080"/>
                  </a:solidFill>
                  <a:highlight>
                    <a:srgbClr val="FFFFFF"/>
                  </a:highlight>
                  <a:latin typeface="Consolas"/>
                  <a:ea typeface="Consolas"/>
                  <a:cs typeface="Consolas"/>
                  <a:sym typeface="Consolas"/>
                </a:rPr>
                <a:t>SeedCollectionDatabase</a:t>
              </a:r>
              <a:r>
                <a:rPr lang="en">
                  <a:solidFill>
                    <a:srgbClr val="222222"/>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 </a:t>
              </a:r>
              <a:r>
                <a:rPr lang="en">
                  <a:solidFill>
                    <a:schemeClr val="accent5"/>
                  </a:solidFill>
                  <a:latin typeface="Consolas"/>
                  <a:ea typeface="Consolas"/>
                  <a:cs typeface="Consolas"/>
                  <a:sym typeface="Consolas"/>
                </a:rPr>
                <a:t>BleManager </a:t>
              </a:r>
              <a:r>
                <a:rPr lang="en">
                  <a:solidFill>
                    <a:srgbClr val="001080"/>
                  </a:solidFill>
                  <a:highlight>
                    <a:srgbClr val="FFFFFF"/>
                  </a:highlight>
                  <a:latin typeface="Consolas"/>
                  <a:ea typeface="Consolas"/>
                  <a:cs typeface="Consolas"/>
                  <a:sym typeface="Consolas"/>
                </a:rPr>
                <a:t>bluetooth</a:t>
              </a:r>
              <a:r>
                <a:rPr lang="en">
                  <a:solidFill>
                    <a:srgbClr val="222222"/>
                  </a:solidFill>
                  <a:highlight>
                    <a:srgbClr val="FFFFFF"/>
                  </a:highlight>
                  <a:latin typeface="Consolas"/>
                  <a:ea typeface="Consolas"/>
                  <a:cs typeface="Consolas"/>
                  <a:sym typeface="Consolas"/>
                </a:rPr>
                <a:t>)</a:t>
              </a:r>
              <a:endParaRPr>
                <a:solidFill>
                  <a:schemeClr val="dk2"/>
                </a:solidFill>
                <a:latin typeface="Consolas"/>
                <a:ea typeface="Consolas"/>
                <a:cs typeface="Consolas"/>
                <a:sym typeface="Consolas"/>
              </a:endParaRPr>
            </a:p>
          </p:txBody>
        </p:sp>
        <p:cxnSp>
          <p:nvCxnSpPr>
            <p:cNvPr id="448" name="Google Shape;448;p65"/>
            <p:cNvCxnSpPr>
              <a:stCxn id="446" idx="6"/>
              <a:endCxn id="447" idx="0"/>
            </p:cNvCxnSpPr>
            <p:nvPr/>
          </p:nvCxnSpPr>
          <p:spPr>
            <a:xfrm>
              <a:off x="3087275" y="2130513"/>
              <a:ext cx="1779600" cy="668400"/>
            </a:xfrm>
            <a:prstGeom prst="curvedConnector2">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Navigating between Pages</a:t>
            </a:r>
            <a:endParaRPr/>
          </a:p>
        </p:txBody>
      </p:sp>
      <p:pic>
        <p:nvPicPr>
          <p:cNvPr id="454" name="Google Shape;454;p66"/>
          <p:cNvPicPr preferRelativeResize="0"/>
          <p:nvPr/>
        </p:nvPicPr>
        <p:blipFill>
          <a:blip r:embed="rId3">
            <a:alphaModFix/>
          </a:blip>
          <a:stretch>
            <a:fillRect/>
          </a:stretch>
        </p:blipFill>
        <p:spPr>
          <a:xfrm>
            <a:off x="437150" y="1017725"/>
            <a:ext cx="3632332" cy="3820977"/>
          </a:xfrm>
          <a:prstGeom prst="rect">
            <a:avLst/>
          </a:prstGeom>
          <a:noFill/>
          <a:ln>
            <a:noFill/>
          </a:ln>
        </p:spPr>
      </p:pic>
      <p:sp>
        <p:nvSpPr>
          <p:cNvPr id="455" name="Google Shape;455;p66"/>
          <p:cNvSpPr/>
          <p:nvPr/>
        </p:nvSpPr>
        <p:spPr>
          <a:xfrm>
            <a:off x="665375" y="1700175"/>
            <a:ext cx="1770000" cy="1273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56" name="Google Shape;456;p66"/>
          <p:cNvCxnSpPr>
            <a:stCxn id="455" idx="4"/>
            <a:endCxn id="457" idx="2"/>
          </p:cNvCxnSpPr>
          <p:nvPr/>
        </p:nvCxnSpPr>
        <p:spPr>
          <a:xfrm flipH="1" rot="-5400000">
            <a:off x="2709275" y="1815075"/>
            <a:ext cx="1245300" cy="3563100"/>
          </a:xfrm>
          <a:prstGeom prst="curvedConnector3">
            <a:avLst>
              <a:gd fmla="val 155661" name="adj1"/>
            </a:avLst>
          </a:prstGeom>
          <a:noFill/>
          <a:ln cap="flat" cmpd="sng" w="28575">
            <a:solidFill>
              <a:srgbClr val="FF0000"/>
            </a:solidFill>
            <a:prstDash val="solid"/>
            <a:round/>
            <a:headEnd len="med" w="med" type="none"/>
            <a:tailEnd len="med" w="med" type="triangle"/>
          </a:ln>
        </p:spPr>
      </p:cxnSp>
      <p:sp>
        <p:nvSpPr>
          <p:cNvPr id="457" name="Google Shape;457;p66"/>
          <p:cNvSpPr txBox="1"/>
          <p:nvPr/>
        </p:nvSpPr>
        <p:spPr>
          <a:xfrm>
            <a:off x="2615600" y="1475250"/>
            <a:ext cx="4995600" cy="2744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FF"/>
                </a:solidFill>
                <a:latin typeface="Consolas"/>
                <a:ea typeface="Consolas"/>
                <a:cs typeface="Consolas"/>
                <a:sym typeface="Consolas"/>
              </a:rPr>
              <a:t>&lt;</a:t>
            </a:r>
            <a:r>
              <a:rPr lang="en">
                <a:solidFill>
                  <a:srgbClr val="A31515"/>
                </a:solidFill>
                <a:latin typeface="Consolas"/>
                <a:ea typeface="Consolas"/>
                <a:cs typeface="Consolas"/>
                <a:sym typeface="Consolas"/>
              </a:rPr>
              <a:t>TabBar</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a:solidFill>
                  <a:srgbClr val="0000FF"/>
                </a:solidFill>
                <a:latin typeface="Consolas"/>
                <a:ea typeface="Consolas"/>
                <a:cs typeface="Consolas"/>
                <a:sym typeface="Consolas"/>
              </a:rPr>
              <a:t>&lt;</a:t>
            </a:r>
            <a:r>
              <a:rPr lang="en">
                <a:solidFill>
                  <a:srgbClr val="A31515"/>
                </a:solidFill>
                <a:latin typeface="Consolas"/>
                <a:ea typeface="Consolas"/>
                <a:cs typeface="Consolas"/>
                <a:sym typeface="Consolas"/>
              </a:rPr>
              <a:t>Tab</a:t>
            </a:r>
            <a:r>
              <a:rPr lang="en">
                <a:solidFill>
                  <a:srgbClr val="0000FF"/>
                </a:solidFill>
                <a:latin typeface="Consolas"/>
                <a:ea typeface="Consolas"/>
                <a:cs typeface="Consolas"/>
                <a:sym typeface="Consolas"/>
              </a:rPr>
              <a:t> </a:t>
            </a:r>
            <a:r>
              <a:rPr lang="en">
                <a:solidFill>
                  <a:srgbClr val="FF0000"/>
                </a:solidFill>
                <a:latin typeface="Consolas"/>
                <a:ea typeface="Consolas"/>
                <a:cs typeface="Consolas"/>
                <a:sym typeface="Consolas"/>
              </a:rPr>
              <a:t>Title</a:t>
            </a:r>
            <a:r>
              <a:rPr lang="en">
                <a:solidFill>
                  <a:srgbClr val="0000FF"/>
                </a:solidFill>
                <a:latin typeface="Consolas"/>
                <a:ea typeface="Consolas"/>
                <a:cs typeface="Consolas"/>
                <a:sym typeface="Consolas"/>
              </a:rPr>
              <a:t>="Seeds"&gt;</a:t>
            </a:r>
            <a:endParaRPr>
              <a:solidFill>
                <a:srgbClr val="0000FF"/>
              </a:solidFill>
              <a:latin typeface="Consolas"/>
              <a:ea typeface="Consolas"/>
              <a:cs typeface="Consolas"/>
              <a:sym typeface="Consolas"/>
            </a:endParaRPr>
          </a:p>
          <a:p>
            <a:pPr indent="0" lvl="0" marL="914400" rtl="0" algn="l">
              <a:spcBef>
                <a:spcPts val="0"/>
              </a:spcBef>
              <a:spcAft>
                <a:spcPts val="0"/>
              </a:spcAft>
              <a:buNone/>
            </a:pPr>
            <a:r>
              <a:rPr lang="en">
                <a:solidFill>
                  <a:srgbClr val="0000FF"/>
                </a:solidFill>
                <a:latin typeface="Consolas"/>
                <a:ea typeface="Consolas"/>
                <a:cs typeface="Consolas"/>
                <a:sym typeface="Consolas"/>
              </a:rPr>
              <a:t>&lt;</a:t>
            </a:r>
            <a:r>
              <a:rPr lang="en">
                <a:solidFill>
                  <a:srgbClr val="A31515"/>
                </a:solidFill>
                <a:latin typeface="Consolas"/>
                <a:ea typeface="Consolas"/>
                <a:cs typeface="Consolas"/>
                <a:sym typeface="Consolas"/>
              </a:rPr>
              <a:t>ShellContent </a:t>
            </a:r>
            <a:r>
              <a:rPr lang="en">
                <a:solidFill>
                  <a:srgbClr val="FF0000"/>
                </a:solidFill>
                <a:latin typeface="Consolas"/>
                <a:ea typeface="Consolas"/>
                <a:cs typeface="Consolas"/>
                <a:sym typeface="Consolas"/>
              </a:rPr>
              <a:t>Title</a:t>
            </a:r>
            <a:r>
              <a:rPr lang="en">
                <a:solidFill>
                  <a:srgbClr val="0000FF"/>
                </a:solidFill>
                <a:latin typeface="Consolas"/>
                <a:ea typeface="Consolas"/>
                <a:cs typeface="Consolas"/>
                <a:sym typeface="Consolas"/>
              </a:rPr>
              <a:t>="Seeds"</a:t>
            </a:r>
            <a:endParaRPr>
              <a:solidFill>
                <a:srgbClr val="0000FF"/>
              </a:solidFill>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a:solidFill>
                  <a:srgbClr val="FF0000"/>
                </a:solidFill>
                <a:latin typeface="Consolas"/>
                <a:ea typeface="Consolas"/>
                <a:cs typeface="Consolas"/>
                <a:sym typeface="Consolas"/>
              </a:rPr>
              <a:t>ContentTemplate</a:t>
            </a:r>
            <a:r>
              <a:rPr lang="en">
                <a:solidFill>
                  <a:srgbClr val="0000FF"/>
                </a:solidFill>
                <a:latin typeface="Consolas"/>
                <a:ea typeface="Consolas"/>
                <a:cs typeface="Consolas"/>
                <a:sym typeface="Consolas"/>
              </a:rPr>
              <a:t>="{</a:t>
            </a:r>
            <a:r>
              <a:rPr lang="en">
                <a:solidFill>
                  <a:srgbClr val="A31515"/>
                </a:solidFill>
                <a:latin typeface="Consolas"/>
                <a:ea typeface="Consolas"/>
                <a:cs typeface="Consolas"/>
                <a:sym typeface="Consolas"/>
              </a:rPr>
              <a:t>DataTemplate</a:t>
            </a:r>
            <a:r>
              <a:rPr lang="en">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a:solidFill>
                  <a:srgbClr val="FF0000"/>
                </a:solidFill>
                <a:latin typeface="Consolas"/>
                <a:ea typeface="Consolas"/>
                <a:cs typeface="Consolas"/>
                <a:sym typeface="Consolas"/>
              </a:rPr>
              <a:t>Route</a:t>
            </a:r>
            <a:r>
              <a:rPr lang="en">
                <a:solidFill>
                  <a:srgbClr val="0000FF"/>
                </a:solidFill>
                <a:latin typeface="Consolas"/>
                <a:ea typeface="Consolas"/>
                <a:cs typeface="Consolas"/>
                <a:sym typeface="Consolas"/>
              </a:rPr>
              <a:t>="SeedList" /&gt;</a:t>
            </a:r>
            <a:endParaRPr>
              <a:solidFill>
                <a:srgbClr val="0000FF"/>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a:solidFill>
                  <a:srgbClr val="0000FF"/>
                </a:solidFill>
                <a:latin typeface="Consolas"/>
                <a:ea typeface="Consolas"/>
                <a:cs typeface="Consolas"/>
                <a:sym typeface="Consolas"/>
              </a:rPr>
              <a:t>&lt;/</a:t>
            </a:r>
            <a:r>
              <a:rPr lang="en">
                <a:solidFill>
                  <a:srgbClr val="A31515"/>
                </a:solidFill>
                <a:latin typeface="Consolas"/>
                <a:ea typeface="Consolas"/>
                <a:cs typeface="Consolas"/>
                <a:sym typeface="Consolas"/>
              </a:rPr>
              <a:t>Tab</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a:solidFill>
                  <a:srgbClr val="0000FF"/>
                </a:solidFill>
                <a:latin typeface="Consolas"/>
                <a:ea typeface="Consolas"/>
                <a:cs typeface="Consolas"/>
                <a:sym typeface="Consolas"/>
              </a:rPr>
              <a:t>&lt;</a:t>
            </a:r>
            <a:r>
              <a:rPr lang="en">
                <a:solidFill>
                  <a:srgbClr val="A31515"/>
                </a:solidFill>
                <a:latin typeface="Consolas"/>
                <a:ea typeface="Consolas"/>
                <a:cs typeface="Consolas"/>
                <a:sym typeface="Consolas"/>
              </a:rPr>
              <a:t>Tab</a:t>
            </a:r>
            <a:r>
              <a:rPr lang="en">
                <a:solidFill>
                  <a:srgbClr val="0000FF"/>
                </a:solidFill>
                <a:latin typeface="Consolas"/>
                <a:ea typeface="Consolas"/>
                <a:cs typeface="Consolas"/>
                <a:sym typeface="Consolas"/>
              </a:rPr>
              <a:t> </a:t>
            </a:r>
            <a:r>
              <a:rPr lang="en">
                <a:solidFill>
                  <a:srgbClr val="FF0000"/>
                </a:solidFill>
                <a:latin typeface="Consolas"/>
                <a:ea typeface="Consolas"/>
                <a:cs typeface="Consolas"/>
                <a:sym typeface="Consolas"/>
              </a:rPr>
              <a:t>Title</a:t>
            </a:r>
            <a:r>
              <a:rPr lang="en">
                <a:solidFill>
                  <a:srgbClr val="0000FF"/>
                </a:solidFill>
                <a:latin typeface="Consolas"/>
                <a:ea typeface="Consolas"/>
                <a:cs typeface="Consolas"/>
                <a:sym typeface="Consolas"/>
              </a:rPr>
              <a:t>="Devices"&gt;</a:t>
            </a:r>
            <a:endParaRPr>
              <a:solidFill>
                <a:srgbClr val="0000FF"/>
              </a:solidFill>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a:solidFill>
                  <a:srgbClr val="0000FF"/>
                </a:solidFill>
                <a:latin typeface="Consolas"/>
                <a:ea typeface="Consolas"/>
                <a:cs typeface="Consolas"/>
                <a:sym typeface="Consolas"/>
              </a:rPr>
              <a:t>&lt;</a:t>
            </a:r>
            <a:r>
              <a:rPr lang="en">
                <a:solidFill>
                  <a:srgbClr val="A31515"/>
                </a:solidFill>
                <a:latin typeface="Consolas"/>
                <a:ea typeface="Consolas"/>
                <a:cs typeface="Consolas"/>
                <a:sym typeface="Consolas"/>
              </a:rPr>
              <a:t>ShellContent </a:t>
            </a:r>
            <a:r>
              <a:rPr lang="en">
                <a:solidFill>
                  <a:srgbClr val="FF0000"/>
                </a:solidFill>
                <a:latin typeface="Consolas"/>
                <a:ea typeface="Consolas"/>
                <a:cs typeface="Consolas"/>
                <a:sym typeface="Consolas"/>
              </a:rPr>
              <a:t>Title</a:t>
            </a:r>
            <a:r>
              <a:rPr lang="en">
                <a:solidFill>
                  <a:srgbClr val="0000FF"/>
                </a:solidFill>
                <a:latin typeface="Consolas"/>
                <a:ea typeface="Consolas"/>
                <a:cs typeface="Consolas"/>
                <a:sym typeface="Consolas"/>
              </a:rPr>
              <a:t>="Devices"</a:t>
            </a:r>
            <a:endParaRPr>
              <a:solidFill>
                <a:srgbClr val="0000FF"/>
              </a:solidFill>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a:solidFill>
                  <a:srgbClr val="FF0000"/>
                </a:solidFill>
                <a:latin typeface="Consolas"/>
                <a:ea typeface="Consolas"/>
                <a:cs typeface="Consolas"/>
                <a:sym typeface="Consolas"/>
              </a:rPr>
              <a:t>ContentTemplate</a:t>
            </a:r>
            <a:r>
              <a:rPr lang="en">
                <a:solidFill>
                  <a:srgbClr val="0000FF"/>
                </a:solidFill>
                <a:latin typeface="Consolas"/>
                <a:ea typeface="Consolas"/>
                <a:cs typeface="Consolas"/>
                <a:sym typeface="Consolas"/>
              </a:rPr>
              <a:t>="{</a:t>
            </a:r>
            <a:r>
              <a:rPr lang="en">
                <a:solidFill>
                  <a:srgbClr val="A31515"/>
                </a:solidFill>
                <a:latin typeface="Consolas"/>
                <a:ea typeface="Consolas"/>
                <a:cs typeface="Consolas"/>
                <a:sym typeface="Consolas"/>
              </a:rPr>
              <a:t>DataTemplate</a:t>
            </a:r>
            <a:r>
              <a:rPr lang="en">
                <a:solidFill>
                  <a:srgbClr val="0000FF"/>
                </a:solidFill>
                <a:latin typeface="Consolas"/>
                <a:ea typeface="Consolas"/>
                <a:cs typeface="Consolas"/>
                <a:sym typeface="Consolas"/>
              </a:rPr>
              <a:t> </a:t>
            </a:r>
            <a:r>
              <a:rPr lang="en">
                <a:solidFill>
                  <a:srgbClr val="FF0000"/>
                </a:solidFill>
                <a:latin typeface="Consolas"/>
                <a:ea typeface="Consolas"/>
                <a:cs typeface="Consolas"/>
                <a:sym typeface="Consolas"/>
              </a:rPr>
              <a:t>…</a:t>
            </a:r>
            <a:r>
              <a:rPr lang="en">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a:solidFill>
                  <a:srgbClr val="FF0000"/>
                </a:solidFill>
                <a:latin typeface="Consolas"/>
                <a:ea typeface="Consolas"/>
                <a:cs typeface="Consolas"/>
                <a:sym typeface="Consolas"/>
              </a:rPr>
              <a:t>Route</a:t>
            </a:r>
            <a:r>
              <a:rPr lang="en">
                <a:solidFill>
                  <a:srgbClr val="0000FF"/>
                </a:solidFill>
                <a:latin typeface="Consolas"/>
                <a:ea typeface="Consolas"/>
                <a:cs typeface="Consolas"/>
                <a:sym typeface="Consolas"/>
              </a:rPr>
              <a:t>="Devices" /&gt;</a:t>
            </a:r>
            <a:endParaRPr>
              <a:solidFill>
                <a:srgbClr val="0000FF"/>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a:solidFill>
                  <a:srgbClr val="0000FF"/>
                </a:solidFill>
                <a:latin typeface="Consolas"/>
                <a:ea typeface="Consolas"/>
                <a:cs typeface="Consolas"/>
                <a:sym typeface="Consolas"/>
              </a:rPr>
              <a:t>&lt;/</a:t>
            </a:r>
            <a:r>
              <a:rPr lang="en">
                <a:solidFill>
                  <a:srgbClr val="A31515"/>
                </a:solidFill>
                <a:latin typeface="Consolas"/>
                <a:ea typeface="Consolas"/>
                <a:cs typeface="Consolas"/>
                <a:sym typeface="Consolas"/>
              </a:rPr>
              <a:t>Tab</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a:t>
            </a:r>
            <a:r>
              <a:rPr lang="en">
                <a:solidFill>
                  <a:srgbClr val="A31515"/>
                </a:solidFill>
                <a:latin typeface="Consolas"/>
                <a:ea typeface="Consolas"/>
                <a:cs typeface="Consolas"/>
                <a:sym typeface="Consolas"/>
              </a:rPr>
              <a:t>TabBar</a:t>
            </a:r>
            <a:r>
              <a:rPr lang="en">
                <a:solidFill>
                  <a:srgbClr val="0000FF"/>
                </a:solidFill>
                <a:latin typeface="Consolas"/>
                <a:ea typeface="Consolas"/>
                <a:cs typeface="Consolas"/>
                <a:sym typeface="Consolas"/>
              </a:rPr>
              <a:t>&gt;</a:t>
            </a:r>
            <a:endParaRPr>
              <a:solidFill>
                <a:schemeClr val="dk2"/>
              </a:solidFill>
              <a:latin typeface="Consolas"/>
              <a:ea typeface="Consolas"/>
              <a:cs typeface="Consolas"/>
              <a:sym typeface="Consolas"/>
            </a:endParaRPr>
          </a:p>
        </p:txBody>
      </p:sp>
      <p:grpSp>
        <p:nvGrpSpPr>
          <p:cNvPr id="458" name="Google Shape;458;p66"/>
          <p:cNvGrpSpPr/>
          <p:nvPr/>
        </p:nvGrpSpPr>
        <p:grpSpPr>
          <a:xfrm>
            <a:off x="6754050" y="1017725"/>
            <a:ext cx="1707679" cy="3820975"/>
            <a:chOff x="6754050" y="1017725"/>
            <a:chExt cx="1707679" cy="3820975"/>
          </a:xfrm>
        </p:grpSpPr>
        <p:pic>
          <p:nvPicPr>
            <p:cNvPr id="459" name="Google Shape;459;p66"/>
            <p:cNvPicPr preferRelativeResize="0"/>
            <p:nvPr/>
          </p:nvPicPr>
          <p:blipFill>
            <a:blip r:embed="rId4">
              <a:alphaModFix/>
            </a:blip>
            <a:stretch>
              <a:fillRect/>
            </a:stretch>
          </p:blipFill>
          <p:spPr>
            <a:xfrm>
              <a:off x="6754050" y="1017725"/>
              <a:ext cx="1707679" cy="3820974"/>
            </a:xfrm>
            <a:prstGeom prst="rect">
              <a:avLst/>
            </a:prstGeom>
            <a:noFill/>
            <a:ln>
              <a:noFill/>
            </a:ln>
          </p:spPr>
        </p:pic>
        <p:sp>
          <p:nvSpPr>
            <p:cNvPr id="460" name="Google Shape;460;p66"/>
            <p:cNvSpPr/>
            <p:nvPr/>
          </p:nvSpPr>
          <p:spPr>
            <a:xfrm>
              <a:off x="6835238" y="4400700"/>
              <a:ext cx="1545300" cy="43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67"/>
          <p:cNvPicPr preferRelativeResize="0"/>
          <p:nvPr/>
        </p:nvPicPr>
        <p:blipFill>
          <a:blip r:embed="rId3">
            <a:alphaModFix/>
          </a:blip>
          <a:stretch>
            <a:fillRect/>
          </a:stretch>
        </p:blipFill>
        <p:spPr>
          <a:xfrm>
            <a:off x="469750" y="1017725"/>
            <a:ext cx="3632317" cy="3820974"/>
          </a:xfrm>
          <a:prstGeom prst="rect">
            <a:avLst/>
          </a:prstGeom>
          <a:noFill/>
          <a:ln>
            <a:noFill/>
          </a:ln>
        </p:spPr>
      </p:pic>
      <p:sp>
        <p:nvSpPr>
          <p:cNvPr id="466" name="Google Shape;466;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Navigating between Pages</a:t>
            </a:r>
            <a:endParaRPr/>
          </a:p>
        </p:txBody>
      </p:sp>
      <p:pic>
        <p:nvPicPr>
          <p:cNvPr id="467" name="Google Shape;467;p67"/>
          <p:cNvPicPr preferRelativeResize="0"/>
          <p:nvPr/>
        </p:nvPicPr>
        <p:blipFill>
          <a:blip r:embed="rId4">
            <a:alphaModFix/>
          </a:blip>
          <a:stretch>
            <a:fillRect/>
          </a:stretch>
        </p:blipFill>
        <p:spPr>
          <a:xfrm>
            <a:off x="6754063" y="1017725"/>
            <a:ext cx="1707679" cy="3820974"/>
          </a:xfrm>
          <a:prstGeom prst="rect">
            <a:avLst/>
          </a:prstGeom>
          <a:noFill/>
          <a:ln>
            <a:noFill/>
          </a:ln>
        </p:spPr>
      </p:pic>
      <p:sp>
        <p:nvSpPr>
          <p:cNvPr id="468" name="Google Shape;468;p67"/>
          <p:cNvSpPr/>
          <p:nvPr/>
        </p:nvSpPr>
        <p:spPr>
          <a:xfrm>
            <a:off x="714700" y="1834075"/>
            <a:ext cx="25218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67"/>
          <p:cNvSpPr/>
          <p:nvPr/>
        </p:nvSpPr>
        <p:spPr>
          <a:xfrm>
            <a:off x="7981741" y="1526850"/>
            <a:ext cx="480000" cy="40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67"/>
          <p:cNvSpPr txBox="1"/>
          <p:nvPr/>
        </p:nvSpPr>
        <p:spPr>
          <a:xfrm>
            <a:off x="1095250" y="2994800"/>
            <a:ext cx="6761100" cy="400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Consolas"/>
                <a:ea typeface="Consolas"/>
                <a:cs typeface="Consolas"/>
                <a:sym typeface="Consolas"/>
              </a:rPr>
              <a:t>Routing</a:t>
            </a:r>
            <a:r>
              <a:rPr lang="en">
                <a:solidFill>
                  <a:schemeClr val="dk1"/>
                </a:solidFill>
                <a:latin typeface="Consolas"/>
                <a:ea typeface="Consolas"/>
                <a:cs typeface="Consolas"/>
                <a:sym typeface="Consolas"/>
              </a:rPr>
              <a:t>.RegisterRoute(</a:t>
            </a:r>
            <a:r>
              <a:rPr lang="en">
                <a:solidFill>
                  <a:srgbClr val="0000FF"/>
                </a:solidFill>
                <a:latin typeface="Consolas"/>
                <a:ea typeface="Consolas"/>
                <a:cs typeface="Consolas"/>
                <a:sym typeface="Consolas"/>
              </a:rPr>
              <a:t>nameof</a:t>
            </a:r>
            <a:r>
              <a:rPr lang="en">
                <a:solidFill>
                  <a:schemeClr val="dk1"/>
                </a:solidFill>
                <a:latin typeface="Consolas"/>
                <a:ea typeface="Consolas"/>
                <a:cs typeface="Consolas"/>
                <a:sym typeface="Consolas"/>
              </a:rPr>
              <a:t>(</a:t>
            </a:r>
            <a:r>
              <a:rPr lang="en">
                <a:solidFill>
                  <a:schemeClr val="accent5"/>
                </a:solidFill>
                <a:latin typeface="Consolas"/>
                <a:ea typeface="Consolas"/>
                <a:cs typeface="Consolas"/>
                <a:sym typeface="Consolas"/>
              </a:rPr>
              <a:t>SeedEditPage</a:t>
            </a: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typeof</a:t>
            </a:r>
            <a:r>
              <a:rPr lang="en">
                <a:solidFill>
                  <a:schemeClr val="dk1"/>
                </a:solidFill>
                <a:latin typeface="Consolas"/>
                <a:ea typeface="Consolas"/>
                <a:cs typeface="Consolas"/>
                <a:sym typeface="Consolas"/>
              </a:rPr>
              <a:t>(</a:t>
            </a:r>
            <a:r>
              <a:rPr lang="en">
                <a:solidFill>
                  <a:schemeClr val="accent5"/>
                </a:solidFill>
                <a:latin typeface="Consolas"/>
                <a:ea typeface="Consolas"/>
                <a:cs typeface="Consolas"/>
                <a:sym typeface="Consolas"/>
              </a:rPr>
              <a:t>SeedEditPage</a:t>
            </a:r>
            <a:r>
              <a:rPr lang="en">
                <a:solidFill>
                  <a:schemeClr val="dk1"/>
                </a:solidFill>
                <a:latin typeface="Consolas"/>
                <a:ea typeface="Consolas"/>
                <a:cs typeface="Consolas"/>
                <a:sym typeface="Consolas"/>
              </a:rPr>
              <a:t>));</a:t>
            </a:r>
            <a:endParaRPr>
              <a:latin typeface="Consolas"/>
              <a:ea typeface="Consolas"/>
              <a:cs typeface="Consolas"/>
              <a:sym typeface="Consolas"/>
            </a:endParaRPr>
          </a:p>
        </p:txBody>
      </p:sp>
      <p:cxnSp>
        <p:nvCxnSpPr>
          <p:cNvPr id="471" name="Google Shape;471;p67"/>
          <p:cNvCxnSpPr>
            <a:stCxn id="468" idx="6"/>
            <a:endCxn id="470" idx="0"/>
          </p:cNvCxnSpPr>
          <p:nvPr/>
        </p:nvCxnSpPr>
        <p:spPr>
          <a:xfrm>
            <a:off x="3236500" y="2120425"/>
            <a:ext cx="1239300" cy="874500"/>
          </a:xfrm>
          <a:prstGeom prst="curvedConnector2">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68"/>
          <p:cNvPicPr preferRelativeResize="0"/>
          <p:nvPr/>
        </p:nvPicPr>
        <p:blipFill rotWithShape="1">
          <a:blip r:embed="rId3">
            <a:alphaModFix/>
          </a:blip>
          <a:srcRect b="0" l="0" r="0" t="0"/>
          <a:stretch/>
        </p:blipFill>
        <p:spPr>
          <a:xfrm>
            <a:off x="469750" y="1017725"/>
            <a:ext cx="3632317" cy="3820974"/>
          </a:xfrm>
          <a:prstGeom prst="rect">
            <a:avLst/>
          </a:prstGeom>
          <a:noFill/>
          <a:ln>
            <a:noFill/>
          </a:ln>
        </p:spPr>
      </p:pic>
      <p:sp>
        <p:nvSpPr>
          <p:cNvPr id="477" name="Google Shape;47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Navigating between Pages</a:t>
            </a:r>
            <a:endParaRPr/>
          </a:p>
        </p:txBody>
      </p:sp>
      <p:pic>
        <p:nvPicPr>
          <p:cNvPr id="478" name="Google Shape;478;p68"/>
          <p:cNvPicPr preferRelativeResize="0"/>
          <p:nvPr/>
        </p:nvPicPr>
        <p:blipFill>
          <a:blip r:embed="rId4">
            <a:alphaModFix/>
          </a:blip>
          <a:stretch>
            <a:fillRect/>
          </a:stretch>
        </p:blipFill>
        <p:spPr>
          <a:xfrm>
            <a:off x="6754063" y="1017725"/>
            <a:ext cx="1707679" cy="3820974"/>
          </a:xfrm>
          <a:prstGeom prst="rect">
            <a:avLst/>
          </a:prstGeom>
          <a:noFill/>
          <a:ln>
            <a:noFill/>
          </a:ln>
        </p:spPr>
      </p:pic>
      <p:sp>
        <p:nvSpPr>
          <p:cNvPr id="479" name="Google Shape;479;p68"/>
          <p:cNvSpPr/>
          <p:nvPr/>
        </p:nvSpPr>
        <p:spPr>
          <a:xfrm>
            <a:off x="714850" y="2316675"/>
            <a:ext cx="2534700" cy="1114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68"/>
          <p:cNvSpPr/>
          <p:nvPr/>
        </p:nvSpPr>
        <p:spPr>
          <a:xfrm>
            <a:off x="7981741" y="1526850"/>
            <a:ext cx="480000" cy="40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68"/>
          <p:cNvSpPr txBox="1"/>
          <p:nvPr/>
        </p:nvSpPr>
        <p:spPr>
          <a:xfrm>
            <a:off x="2439900" y="2234000"/>
            <a:ext cx="6392400" cy="27705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async void</a:t>
            </a:r>
            <a:r>
              <a:rPr lang="en">
                <a:solidFill>
                  <a:schemeClr val="dk1"/>
                </a:solidFill>
                <a:latin typeface="Consolas"/>
                <a:ea typeface="Consolas"/>
                <a:cs typeface="Consolas"/>
                <a:sym typeface="Consolas"/>
              </a:rPr>
              <a:t> EditSeedClicked(</a:t>
            </a:r>
            <a:r>
              <a:rPr lang="en">
                <a:solidFill>
                  <a:srgbClr val="0000FF"/>
                </a:solidFill>
                <a:latin typeface="Consolas"/>
                <a:ea typeface="Consolas"/>
                <a:cs typeface="Consolas"/>
                <a:sym typeface="Consolas"/>
              </a:rPr>
              <a:t>object</a:t>
            </a:r>
            <a:r>
              <a:rPr lang="en">
                <a:solidFill>
                  <a:schemeClr val="dk1"/>
                </a:solidFill>
                <a:latin typeface="Consolas"/>
                <a:ea typeface="Consolas"/>
                <a:cs typeface="Consolas"/>
                <a:sym typeface="Consolas"/>
              </a:rPr>
              <a:t> sender, </a:t>
            </a:r>
            <a:r>
              <a:rPr lang="en">
                <a:solidFill>
                  <a:schemeClr val="accent5"/>
                </a:solidFill>
                <a:latin typeface="Consolas"/>
                <a:ea typeface="Consolas"/>
                <a:cs typeface="Consolas"/>
                <a:sym typeface="Consolas"/>
              </a:rPr>
              <a:t>EventArgs </a:t>
            </a:r>
            <a:r>
              <a:rPr lang="en">
                <a:solidFill>
                  <a:schemeClr val="dk1"/>
                </a:solidFill>
                <a:latin typeface="Consolas"/>
                <a:ea typeface="Consolas"/>
                <a:cs typeface="Consolas"/>
                <a:sym typeface="Consolas"/>
              </a:rPr>
              <a:t>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var </a:t>
            </a:r>
            <a:r>
              <a:rPr lang="en">
                <a:solidFill>
                  <a:schemeClr val="dk1"/>
                </a:solidFill>
                <a:latin typeface="Consolas"/>
                <a:ea typeface="Consolas"/>
                <a:cs typeface="Consolas"/>
                <a:sym typeface="Consolas"/>
              </a:rPr>
              <a:t>btn = (</a:t>
            </a:r>
            <a:r>
              <a:rPr lang="en">
                <a:solidFill>
                  <a:schemeClr val="accent5"/>
                </a:solidFill>
                <a:latin typeface="Consolas"/>
                <a:ea typeface="Consolas"/>
                <a:cs typeface="Consolas"/>
                <a:sym typeface="Consolas"/>
              </a:rPr>
              <a:t>ImageButton</a:t>
            </a:r>
            <a:r>
              <a:rPr lang="en">
                <a:solidFill>
                  <a:schemeClr val="dk1"/>
                </a:solidFill>
                <a:latin typeface="Consolas"/>
                <a:ea typeface="Consolas"/>
                <a:cs typeface="Consolas"/>
                <a:sym typeface="Consolas"/>
              </a:rPr>
              <a:t>)sender;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var </a:t>
            </a:r>
            <a:r>
              <a:rPr lang="en">
                <a:solidFill>
                  <a:schemeClr val="dk1"/>
                </a:solidFill>
                <a:latin typeface="Consolas"/>
                <a:ea typeface="Consolas"/>
                <a:cs typeface="Consolas"/>
                <a:sym typeface="Consolas"/>
              </a:rPr>
              <a:t>seed = (</a:t>
            </a:r>
            <a:r>
              <a:rPr lang="en">
                <a:solidFill>
                  <a:schemeClr val="accent5"/>
                </a:solidFill>
                <a:latin typeface="Consolas"/>
                <a:ea typeface="Consolas"/>
                <a:cs typeface="Consolas"/>
                <a:sym typeface="Consolas"/>
              </a:rPr>
              <a:t>Seed</a:t>
            </a:r>
            <a:r>
              <a:rPr lang="en">
                <a:solidFill>
                  <a:schemeClr val="dk1"/>
                </a:solidFill>
                <a:latin typeface="Consolas"/>
                <a:ea typeface="Consolas"/>
                <a:cs typeface="Consolas"/>
                <a:sym typeface="Consolas"/>
              </a:rPr>
              <a:t>)btn.BindingContext;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await </a:t>
            </a:r>
            <a:r>
              <a:rPr lang="en">
                <a:solidFill>
                  <a:schemeClr val="dk1"/>
                </a:solidFill>
                <a:latin typeface="Consolas"/>
                <a:ea typeface="Consolas"/>
                <a:cs typeface="Consolas"/>
                <a:sym typeface="Consolas"/>
              </a:rPr>
              <a:t>PopulateCells(seed);</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await </a:t>
            </a:r>
            <a:r>
              <a:rPr lang="en">
                <a:solidFill>
                  <a:schemeClr val="dk1"/>
                </a:solidFill>
                <a:latin typeface="Consolas"/>
                <a:ea typeface="Consolas"/>
                <a:cs typeface="Consolas"/>
                <a:sym typeface="Consolas"/>
              </a:rPr>
              <a:t>Shell.Current.GoToAsync(</a:t>
            </a:r>
            <a:r>
              <a:rPr lang="en">
                <a:solidFill>
                  <a:srgbClr val="0000FF"/>
                </a:solidFill>
                <a:latin typeface="Consolas"/>
                <a:ea typeface="Consolas"/>
                <a:cs typeface="Consolas"/>
                <a:sym typeface="Consolas"/>
              </a:rPr>
              <a:t>nameof</a:t>
            </a:r>
            <a:r>
              <a:rPr lang="en">
                <a:solidFill>
                  <a:schemeClr val="dk1"/>
                </a:solidFill>
                <a:latin typeface="Consolas"/>
                <a:ea typeface="Consolas"/>
                <a:cs typeface="Consolas"/>
                <a:sym typeface="Consolas"/>
              </a:rPr>
              <a:t>(</a:t>
            </a:r>
            <a:r>
              <a:rPr lang="en">
                <a:solidFill>
                  <a:schemeClr val="accent5"/>
                </a:solidFill>
                <a:latin typeface="Consolas"/>
                <a:ea typeface="Consolas"/>
                <a:cs typeface="Consolas"/>
                <a:sym typeface="Consolas"/>
              </a:rPr>
              <a:t>SeedEditPage</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457200" lvl="0" marL="2743200" rtl="0" algn="l">
              <a:spcBef>
                <a:spcPts val="0"/>
              </a:spcBef>
              <a:spcAft>
                <a:spcPts val="0"/>
              </a:spcAft>
              <a:buNone/>
            </a:pPr>
            <a:r>
              <a:rPr lang="en">
                <a:solidFill>
                  <a:srgbClr val="0000FF"/>
                </a:solidFill>
                <a:latin typeface="Consolas"/>
                <a:ea typeface="Consolas"/>
                <a:cs typeface="Consolas"/>
                <a:sym typeface="Consolas"/>
              </a:rPr>
              <a:t>true</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457200" lvl="0" marL="2743200" rtl="0" algn="l">
              <a:spcBef>
                <a:spcPts val="0"/>
              </a:spcBef>
              <a:spcAft>
                <a:spcPts val="0"/>
              </a:spcAft>
              <a:buNone/>
            </a:pPr>
            <a:r>
              <a:rPr lang="en">
                <a:solidFill>
                  <a:srgbClr val="0000FF"/>
                </a:solidFill>
                <a:latin typeface="Consolas"/>
                <a:ea typeface="Consolas"/>
                <a:cs typeface="Consolas"/>
                <a:sym typeface="Consolas"/>
              </a:rPr>
              <a:t>new </a:t>
            </a:r>
            <a:r>
              <a:rPr lang="en">
                <a:solidFill>
                  <a:schemeClr val="accent5"/>
                </a:solidFill>
                <a:latin typeface="Consolas"/>
                <a:ea typeface="Consolas"/>
                <a:cs typeface="Consolas"/>
                <a:sym typeface="Consolas"/>
              </a:rPr>
              <a:t>Dictionary</a:t>
            </a:r>
            <a:r>
              <a:rPr lang="en">
                <a:solidFill>
                  <a:schemeClr val="dk1"/>
                </a:solidFill>
                <a:latin typeface="Consolas"/>
                <a:ea typeface="Consolas"/>
                <a:cs typeface="Consolas"/>
                <a:sym typeface="Consolas"/>
              </a:rPr>
              <a:t>&lt;</a:t>
            </a:r>
            <a:r>
              <a:rPr lang="en">
                <a:solidFill>
                  <a:srgbClr val="0000FF"/>
                </a:solidFill>
                <a:latin typeface="Consolas"/>
                <a:ea typeface="Consolas"/>
                <a:cs typeface="Consolas"/>
                <a:sym typeface="Consolas"/>
              </a:rPr>
              <a:t>string, object</a:t>
            </a:r>
            <a:r>
              <a:rPr lang="en">
                <a:solidFill>
                  <a:schemeClr val="dk1"/>
                </a:solidFill>
                <a:latin typeface="Consolas"/>
                <a:ea typeface="Consolas"/>
                <a:cs typeface="Consolas"/>
                <a:sym typeface="Consolas"/>
              </a:rPr>
              <a:t>&gt;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CC0000"/>
                </a:solidFill>
                <a:latin typeface="Consolas"/>
                <a:ea typeface="Consolas"/>
                <a:cs typeface="Consolas"/>
                <a:sym typeface="Consolas"/>
              </a:rPr>
              <a:t>"Item"</a:t>
            </a:r>
            <a:r>
              <a:rPr lang="en">
                <a:solidFill>
                  <a:schemeClr val="dk1"/>
                </a:solidFill>
                <a:latin typeface="Consolas"/>
                <a:ea typeface="Consolas"/>
                <a:cs typeface="Consolas"/>
                <a:sym typeface="Consolas"/>
              </a:rPr>
              <a:t>] = seed</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cxnSp>
        <p:nvCxnSpPr>
          <p:cNvPr id="482" name="Google Shape;482;p68"/>
          <p:cNvCxnSpPr>
            <a:stCxn id="479" idx="0"/>
            <a:endCxn id="481" idx="0"/>
          </p:cNvCxnSpPr>
          <p:nvPr/>
        </p:nvCxnSpPr>
        <p:spPr>
          <a:xfrm rot="-5400000">
            <a:off x="3767800" y="448275"/>
            <a:ext cx="82800" cy="3654000"/>
          </a:xfrm>
          <a:prstGeom prst="curvedConnector3">
            <a:avLst>
              <a:gd fmla="val 883545" name="adj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Interacting with the Hardware</a:t>
            </a:r>
            <a:endParaRPr/>
          </a:p>
        </p:txBody>
      </p:sp>
      <p:pic>
        <p:nvPicPr>
          <p:cNvPr id="488" name="Google Shape;488;p69"/>
          <p:cNvPicPr preferRelativeResize="0"/>
          <p:nvPr/>
        </p:nvPicPr>
        <p:blipFill>
          <a:blip r:embed="rId3">
            <a:alphaModFix/>
          </a:blip>
          <a:stretch>
            <a:fillRect/>
          </a:stretch>
        </p:blipFill>
        <p:spPr>
          <a:xfrm>
            <a:off x="3731762" y="1085738"/>
            <a:ext cx="1680475" cy="3760125"/>
          </a:xfrm>
          <a:prstGeom prst="rect">
            <a:avLst/>
          </a:prstGeom>
          <a:noFill/>
          <a:ln>
            <a:noFill/>
          </a:ln>
        </p:spPr>
      </p:pic>
      <p:sp>
        <p:nvSpPr>
          <p:cNvPr id="489" name="Google Shape;489;p69"/>
          <p:cNvSpPr txBox="1"/>
          <p:nvPr/>
        </p:nvSpPr>
        <p:spPr>
          <a:xfrm>
            <a:off x="80700" y="2704213"/>
            <a:ext cx="89826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0000"/>
                </a:solidFill>
              </a:rPr>
              <a:t>https://developer.android.com/guide/topics/connectivity/bluetooth</a:t>
            </a:r>
            <a:endParaRPr b="1" sz="220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Debugging on the Emulator Metal</a:t>
            </a:r>
            <a:endParaRPr/>
          </a:p>
        </p:txBody>
      </p:sp>
      <p:pic>
        <p:nvPicPr>
          <p:cNvPr id="495" name="Google Shape;495;p70"/>
          <p:cNvPicPr preferRelativeResize="0"/>
          <p:nvPr/>
        </p:nvPicPr>
        <p:blipFill>
          <a:blip r:embed="rId3">
            <a:alphaModFix/>
          </a:blip>
          <a:stretch>
            <a:fillRect/>
          </a:stretch>
        </p:blipFill>
        <p:spPr>
          <a:xfrm>
            <a:off x="1479825" y="1286878"/>
            <a:ext cx="6184350" cy="3551345"/>
          </a:xfrm>
          <a:prstGeom prst="rect">
            <a:avLst/>
          </a:prstGeom>
          <a:noFill/>
          <a:ln>
            <a:noFill/>
          </a:ln>
        </p:spPr>
      </p:pic>
      <p:cxnSp>
        <p:nvCxnSpPr>
          <p:cNvPr id="496" name="Google Shape;496;p70"/>
          <p:cNvCxnSpPr/>
          <p:nvPr/>
        </p:nvCxnSpPr>
        <p:spPr>
          <a:xfrm>
            <a:off x="3007900" y="724125"/>
            <a:ext cx="12699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Debugging on the Metal</a:t>
            </a:r>
            <a:endParaRPr/>
          </a:p>
        </p:txBody>
      </p:sp>
      <p:pic>
        <p:nvPicPr>
          <p:cNvPr id="502" name="Google Shape;502;p71"/>
          <p:cNvPicPr preferRelativeResize="0"/>
          <p:nvPr/>
        </p:nvPicPr>
        <p:blipFill>
          <a:blip r:embed="rId3">
            <a:alphaModFix/>
          </a:blip>
          <a:stretch>
            <a:fillRect/>
          </a:stretch>
        </p:blipFill>
        <p:spPr>
          <a:xfrm>
            <a:off x="311690" y="1017725"/>
            <a:ext cx="1768426" cy="3928100"/>
          </a:xfrm>
          <a:prstGeom prst="rect">
            <a:avLst/>
          </a:prstGeom>
          <a:noFill/>
          <a:ln>
            <a:noFill/>
          </a:ln>
        </p:spPr>
      </p:pic>
      <p:sp>
        <p:nvSpPr>
          <p:cNvPr id="503" name="Google Shape;503;p71"/>
          <p:cNvSpPr/>
          <p:nvPr/>
        </p:nvSpPr>
        <p:spPr>
          <a:xfrm>
            <a:off x="141650" y="3011250"/>
            <a:ext cx="1395000" cy="425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71"/>
          <p:cNvSpPr txBox="1"/>
          <p:nvPr/>
        </p:nvSpPr>
        <p:spPr>
          <a:xfrm>
            <a:off x="1886350" y="2406075"/>
            <a:ext cx="1171500" cy="425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Tap 7 times</a:t>
            </a:r>
            <a:endParaRPr>
              <a:solidFill>
                <a:schemeClr val="dk2"/>
              </a:solidFill>
            </a:endParaRPr>
          </a:p>
        </p:txBody>
      </p:sp>
      <p:cxnSp>
        <p:nvCxnSpPr>
          <p:cNvPr id="505" name="Google Shape;505;p71"/>
          <p:cNvCxnSpPr>
            <a:stCxn id="504" idx="2"/>
            <a:endCxn id="503" idx="6"/>
          </p:cNvCxnSpPr>
          <p:nvPr/>
        </p:nvCxnSpPr>
        <p:spPr>
          <a:xfrm rot="5400000">
            <a:off x="1808050" y="2559825"/>
            <a:ext cx="392700" cy="935400"/>
          </a:xfrm>
          <a:prstGeom prst="curvedConnector2">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Debugging on the Metal</a:t>
            </a:r>
            <a:endParaRPr/>
          </a:p>
        </p:txBody>
      </p:sp>
      <p:pic>
        <p:nvPicPr>
          <p:cNvPr id="511" name="Google Shape;511;p72"/>
          <p:cNvPicPr preferRelativeResize="0"/>
          <p:nvPr/>
        </p:nvPicPr>
        <p:blipFill>
          <a:blip r:embed="rId3">
            <a:alphaModFix/>
          </a:blip>
          <a:stretch>
            <a:fillRect/>
          </a:stretch>
        </p:blipFill>
        <p:spPr>
          <a:xfrm>
            <a:off x="311690" y="1017725"/>
            <a:ext cx="1768426" cy="3928100"/>
          </a:xfrm>
          <a:prstGeom prst="rect">
            <a:avLst/>
          </a:prstGeom>
          <a:noFill/>
          <a:ln>
            <a:noFill/>
          </a:ln>
        </p:spPr>
      </p:pic>
      <p:pic>
        <p:nvPicPr>
          <p:cNvPr id="512" name="Google Shape;512;p72"/>
          <p:cNvPicPr preferRelativeResize="0"/>
          <p:nvPr/>
        </p:nvPicPr>
        <p:blipFill>
          <a:blip r:embed="rId4">
            <a:alphaModFix/>
          </a:blip>
          <a:stretch>
            <a:fillRect/>
          </a:stretch>
        </p:blipFill>
        <p:spPr>
          <a:xfrm>
            <a:off x="2378577" y="1017731"/>
            <a:ext cx="1768426" cy="3928095"/>
          </a:xfrm>
          <a:prstGeom prst="rect">
            <a:avLst/>
          </a:prstGeom>
          <a:noFill/>
          <a:ln>
            <a:noFill/>
          </a:ln>
        </p:spPr>
      </p:pic>
      <p:sp>
        <p:nvSpPr>
          <p:cNvPr id="513" name="Google Shape;513;p72"/>
          <p:cNvSpPr/>
          <p:nvPr/>
        </p:nvSpPr>
        <p:spPr>
          <a:xfrm>
            <a:off x="141650" y="3011250"/>
            <a:ext cx="1395000" cy="425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14" name="Google Shape;514;p72"/>
          <p:cNvCxnSpPr/>
          <p:nvPr/>
        </p:nvCxnSpPr>
        <p:spPr>
          <a:xfrm flipH="1">
            <a:off x="3233775" y="3753150"/>
            <a:ext cx="468600" cy="515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Debugging on the Metal</a:t>
            </a:r>
            <a:endParaRPr/>
          </a:p>
        </p:txBody>
      </p:sp>
      <p:pic>
        <p:nvPicPr>
          <p:cNvPr id="520" name="Google Shape;520;p73"/>
          <p:cNvPicPr preferRelativeResize="0"/>
          <p:nvPr/>
        </p:nvPicPr>
        <p:blipFill>
          <a:blip r:embed="rId3">
            <a:alphaModFix/>
          </a:blip>
          <a:stretch>
            <a:fillRect/>
          </a:stretch>
        </p:blipFill>
        <p:spPr>
          <a:xfrm>
            <a:off x="311690" y="1017725"/>
            <a:ext cx="1768426" cy="3928100"/>
          </a:xfrm>
          <a:prstGeom prst="rect">
            <a:avLst/>
          </a:prstGeom>
          <a:noFill/>
          <a:ln>
            <a:noFill/>
          </a:ln>
        </p:spPr>
      </p:pic>
      <p:pic>
        <p:nvPicPr>
          <p:cNvPr id="521" name="Google Shape;521;p73"/>
          <p:cNvPicPr preferRelativeResize="0"/>
          <p:nvPr/>
        </p:nvPicPr>
        <p:blipFill>
          <a:blip r:embed="rId4">
            <a:alphaModFix/>
          </a:blip>
          <a:stretch>
            <a:fillRect/>
          </a:stretch>
        </p:blipFill>
        <p:spPr>
          <a:xfrm>
            <a:off x="2378577" y="1017731"/>
            <a:ext cx="1768426" cy="3928095"/>
          </a:xfrm>
          <a:prstGeom prst="rect">
            <a:avLst/>
          </a:prstGeom>
          <a:noFill/>
          <a:ln>
            <a:noFill/>
          </a:ln>
        </p:spPr>
      </p:pic>
      <p:pic>
        <p:nvPicPr>
          <p:cNvPr id="522" name="Google Shape;522;p73"/>
          <p:cNvPicPr preferRelativeResize="0"/>
          <p:nvPr/>
        </p:nvPicPr>
        <p:blipFill>
          <a:blip r:embed="rId5">
            <a:alphaModFix/>
          </a:blip>
          <a:stretch>
            <a:fillRect/>
          </a:stretch>
        </p:blipFill>
        <p:spPr>
          <a:xfrm>
            <a:off x="4445453" y="1017731"/>
            <a:ext cx="1768426" cy="3928095"/>
          </a:xfrm>
          <a:prstGeom prst="rect">
            <a:avLst/>
          </a:prstGeom>
          <a:noFill/>
          <a:ln>
            <a:noFill/>
          </a:ln>
        </p:spPr>
      </p:pic>
      <p:sp>
        <p:nvSpPr>
          <p:cNvPr id="523" name="Google Shape;523;p73"/>
          <p:cNvSpPr/>
          <p:nvPr/>
        </p:nvSpPr>
        <p:spPr>
          <a:xfrm>
            <a:off x="141650" y="3011250"/>
            <a:ext cx="1395000" cy="425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24" name="Google Shape;524;p73"/>
          <p:cNvCxnSpPr/>
          <p:nvPr/>
        </p:nvCxnSpPr>
        <p:spPr>
          <a:xfrm flipH="1">
            <a:off x="3233775" y="3753150"/>
            <a:ext cx="468600" cy="515400"/>
          </a:xfrm>
          <a:prstGeom prst="straightConnector1">
            <a:avLst/>
          </a:prstGeom>
          <a:noFill/>
          <a:ln cap="flat" cmpd="sng" w="28575">
            <a:solidFill>
              <a:srgbClr val="FF0000"/>
            </a:solidFill>
            <a:prstDash val="solid"/>
            <a:round/>
            <a:headEnd len="med" w="med" type="none"/>
            <a:tailEnd len="med" w="med" type="triangle"/>
          </a:ln>
        </p:spPr>
      </p:cxnSp>
      <p:sp>
        <p:nvSpPr>
          <p:cNvPr id="525" name="Google Shape;525;p73"/>
          <p:cNvSpPr/>
          <p:nvPr/>
        </p:nvSpPr>
        <p:spPr>
          <a:xfrm>
            <a:off x="4265900" y="4268550"/>
            <a:ext cx="1395000" cy="425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9"/>
          <p:cNvPicPr preferRelativeResize="0"/>
          <p:nvPr/>
        </p:nvPicPr>
        <p:blipFill>
          <a:blip r:embed="rId3">
            <a:alphaModFix/>
          </a:blip>
          <a:stretch>
            <a:fillRect/>
          </a:stretch>
        </p:blipFill>
        <p:spPr>
          <a:xfrm>
            <a:off x="946400" y="1017726"/>
            <a:ext cx="7251194" cy="3822414"/>
          </a:xfrm>
          <a:prstGeom prst="rect">
            <a:avLst/>
          </a:prstGeom>
          <a:noFill/>
          <a:ln cap="flat" cmpd="sng" w="9525">
            <a:solidFill>
              <a:srgbClr val="9E9E9E"/>
            </a:solidFill>
            <a:prstDash val="solid"/>
            <a:round/>
            <a:headEnd len="sm" w="sm" type="none"/>
            <a:tailEnd len="sm" w="sm" type="none"/>
          </a:ln>
        </p:spPr>
      </p:pic>
      <p:sp>
        <p:nvSpPr>
          <p:cNvPr id="140" name="Google Shape;14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Seed as a List</a:t>
            </a:r>
            <a:endParaRPr/>
          </a:p>
        </p:txBody>
      </p:sp>
      <p:sp>
        <p:nvSpPr>
          <p:cNvPr id="141" name="Google Shape;141;p29"/>
          <p:cNvSpPr txBox="1"/>
          <p:nvPr/>
        </p:nvSpPr>
        <p:spPr>
          <a:xfrm>
            <a:off x="3622925" y="1558988"/>
            <a:ext cx="3487500" cy="27399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a:solidFill>
                  <a:srgbClr val="001080"/>
                </a:solidFill>
                <a:latin typeface="Consolas"/>
                <a:ea typeface="Consolas"/>
                <a:cs typeface="Consolas"/>
                <a:sym typeface="Consolas"/>
              </a:rPr>
              <a:t>disp</a:t>
            </a:r>
            <a:r>
              <a:rPr lang="en">
                <a:solidFill>
                  <a:schemeClr val="dk1"/>
                </a:solidFill>
                <a:latin typeface="Consolas"/>
                <a:ea typeface="Consolas"/>
                <a:cs typeface="Consolas"/>
                <a:sym typeface="Consolas"/>
              </a:rPr>
              <a:t> = </a:t>
            </a:r>
            <a:r>
              <a:rPr lang="en">
                <a:solidFill>
                  <a:srgbClr val="267F99"/>
                </a:solidFill>
                <a:latin typeface="Consolas"/>
                <a:ea typeface="Consolas"/>
                <a:cs typeface="Consolas"/>
                <a:sym typeface="Consolas"/>
              </a:rPr>
              <a:t>LedMatrix</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rgbClr val="001080"/>
                </a:solidFill>
                <a:latin typeface="Consolas"/>
                <a:ea typeface="Consolas"/>
                <a:cs typeface="Consolas"/>
                <a:sym typeface="Consolas"/>
              </a:rPr>
              <a:t>ca</a:t>
            </a:r>
            <a:r>
              <a:rPr lang="en">
                <a:solidFill>
                  <a:schemeClr val="dk1"/>
                </a:solidFill>
                <a:latin typeface="Consolas"/>
                <a:ea typeface="Consolas"/>
                <a:cs typeface="Consolas"/>
                <a:sym typeface="Consolas"/>
              </a:rPr>
              <a:t> = Machine()</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rgbClr val="001080"/>
                </a:solidFill>
                <a:latin typeface="Consolas"/>
                <a:ea typeface="Consolas"/>
                <a:cs typeface="Consolas"/>
                <a:sym typeface="Consolas"/>
              </a:rPr>
              <a:t>ca</a:t>
            </a:r>
            <a:r>
              <a:rPr lang="en">
                <a:solidFill>
                  <a:schemeClr val="dk1"/>
                </a:solidFill>
                <a:latin typeface="Consolas"/>
                <a:ea typeface="Consolas"/>
                <a:cs typeface="Consolas"/>
                <a:sym typeface="Consolas"/>
              </a:rPr>
              <a:t>.load(</a:t>
            </a:r>
            <a:r>
              <a:rPr lang="en">
                <a:solidFill>
                  <a:srgbClr val="267F99"/>
                </a:solidFill>
                <a:latin typeface="Consolas"/>
                <a:ea typeface="Consolas"/>
                <a:cs typeface="Consolas"/>
                <a:sym typeface="Consolas"/>
              </a:rPr>
              <a:t>patterns</a:t>
            </a:r>
            <a:r>
              <a:rPr lang="en">
                <a:solidFill>
                  <a:schemeClr val="dk1"/>
                </a:solidFill>
                <a:latin typeface="Consolas"/>
                <a:ea typeface="Consolas"/>
                <a:cs typeface="Consolas"/>
                <a:sym typeface="Consolas"/>
              </a:rPr>
              <a:t>.</a:t>
            </a:r>
            <a:r>
              <a:rPr lang="en">
                <a:solidFill>
                  <a:srgbClr val="001080"/>
                </a:solidFill>
                <a:latin typeface="Consolas"/>
                <a:ea typeface="Consolas"/>
                <a:cs typeface="Consolas"/>
                <a:sym typeface="Consolas"/>
              </a:rPr>
              <a:t>Glider</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rgbClr val="AF00DB"/>
                </a:solidFill>
                <a:latin typeface="Consolas"/>
                <a:ea typeface="Consolas"/>
                <a:cs typeface="Consolas"/>
                <a:sym typeface="Consolas"/>
              </a:rPr>
              <a:t>while</a:t>
            </a: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True</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lang="en">
                <a:solidFill>
                  <a:srgbClr val="001080"/>
                </a:solidFill>
                <a:latin typeface="Consolas"/>
                <a:ea typeface="Consolas"/>
                <a:cs typeface="Consolas"/>
                <a:sym typeface="Consolas"/>
              </a:rPr>
              <a:t>ca</a:t>
            </a:r>
            <a:r>
              <a:rPr lang="en">
                <a:solidFill>
                  <a:schemeClr val="dk1"/>
                </a:solidFill>
                <a:latin typeface="Consolas"/>
                <a:ea typeface="Consolas"/>
                <a:cs typeface="Consolas"/>
                <a:sym typeface="Consolas"/>
              </a:rPr>
              <a:t>.update()</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lang="en">
                <a:solidFill>
                  <a:srgbClr val="001080"/>
                </a:solidFill>
                <a:latin typeface="Consolas"/>
                <a:ea typeface="Consolas"/>
                <a:cs typeface="Consolas"/>
                <a:sym typeface="Consolas"/>
              </a:rPr>
              <a:t>disp</a:t>
            </a:r>
            <a:r>
              <a:rPr lang="en">
                <a:solidFill>
                  <a:schemeClr val="dk1"/>
                </a:solidFill>
                <a:latin typeface="Consolas"/>
                <a:ea typeface="Consolas"/>
                <a:cs typeface="Consolas"/>
                <a:sym typeface="Consolas"/>
              </a:rPr>
              <a:t>.</a:t>
            </a:r>
            <a:r>
              <a:rPr lang="en">
                <a:solidFill>
                  <a:srgbClr val="795E26"/>
                </a:solidFill>
                <a:latin typeface="Consolas"/>
                <a:ea typeface="Consolas"/>
                <a:cs typeface="Consolas"/>
                <a:sym typeface="Consolas"/>
              </a:rPr>
              <a:t>setPixels</a:t>
            </a:r>
            <a:r>
              <a:rPr lang="en">
                <a:solidFill>
                  <a:schemeClr val="dk1"/>
                </a:solidFill>
                <a:latin typeface="Consolas"/>
                <a:ea typeface="Consolas"/>
                <a:cs typeface="Consolas"/>
                <a:sym typeface="Consolas"/>
              </a:rPr>
              <a:t>(</a:t>
            </a:r>
            <a:r>
              <a:rPr lang="en">
                <a:solidFill>
                  <a:srgbClr val="001080"/>
                </a:solidFill>
                <a:latin typeface="Consolas"/>
                <a:ea typeface="Consolas"/>
                <a:cs typeface="Consolas"/>
                <a:sym typeface="Consolas"/>
              </a:rPr>
              <a:t>ca</a:t>
            </a:r>
            <a:r>
              <a:rPr lang="en">
                <a:solidFill>
                  <a:schemeClr val="dk1"/>
                </a:solidFill>
                <a:latin typeface="Consolas"/>
                <a:ea typeface="Consolas"/>
                <a:cs typeface="Consolas"/>
                <a:sym typeface="Consolas"/>
              </a:rPr>
              <a:t>.cells)</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dk1"/>
                </a:solidFill>
                <a:latin typeface="Consolas"/>
                <a:ea typeface="Consolas"/>
                <a:cs typeface="Consolas"/>
                <a:sym typeface="Consolas"/>
              </a:rPr>
              <a:t>    </a:t>
            </a:r>
            <a:r>
              <a:rPr lang="en">
                <a:solidFill>
                  <a:srgbClr val="267F99"/>
                </a:solidFill>
                <a:latin typeface="Consolas"/>
                <a:ea typeface="Consolas"/>
                <a:cs typeface="Consolas"/>
                <a:sym typeface="Consolas"/>
              </a:rPr>
              <a:t>time</a:t>
            </a:r>
            <a:r>
              <a:rPr lang="en">
                <a:solidFill>
                  <a:schemeClr val="dk1"/>
                </a:solidFill>
                <a:latin typeface="Consolas"/>
                <a:ea typeface="Consolas"/>
                <a:cs typeface="Consolas"/>
                <a:sym typeface="Consolas"/>
              </a:rPr>
              <a:t>.</a:t>
            </a:r>
            <a:r>
              <a:rPr lang="en">
                <a:solidFill>
                  <a:srgbClr val="795E26"/>
                </a:solidFill>
                <a:latin typeface="Consolas"/>
                <a:ea typeface="Consolas"/>
                <a:cs typeface="Consolas"/>
                <a:sym typeface="Consolas"/>
              </a:rPr>
              <a:t>sleep</a:t>
            </a:r>
            <a:r>
              <a:rPr lang="en">
                <a:solidFill>
                  <a:schemeClr val="dk1"/>
                </a:solidFill>
                <a:latin typeface="Consolas"/>
                <a:ea typeface="Consolas"/>
                <a:cs typeface="Consolas"/>
                <a:sym typeface="Consolas"/>
              </a:rPr>
              <a:t>(</a:t>
            </a:r>
            <a:r>
              <a:rPr lang="en">
                <a:solidFill>
                  <a:srgbClr val="098658"/>
                </a:solidFill>
                <a:latin typeface="Consolas"/>
                <a:ea typeface="Consolas"/>
                <a:cs typeface="Consolas"/>
                <a:sym typeface="Consolas"/>
              </a:rPr>
              <a:t>0.1</a:t>
            </a:r>
            <a:r>
              <a:rPr lang="en">
                <a:solidFill>
                  <a:schemeClr val="dk1"/>
                </a:solidFill>
                <a:latin typeface="Consolas"/>
                <a:ea typeface="Consolas"/>
                <a:cs typeface="Consolas"/>
                <a:sym typeface="Consolas"/>
              </a:rPr>
              <a:t>)</a:t>
            </a:r>
            <a:endParaRPr>
              <a:solidFill>
                <a:schemeClr val="dk2"/>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Debugging on the Metal</a:t>
            </a:r>
            <a:endParaRPr/>
          </a:p>
        </p:txBody>
      </p:sp>
      <p:pic>
        <p:nvPicPr>
          <p:cNvPr id="531" name="Google Shape;531;p74"/>
          <p:cNvPicPr preferRelativeResize="0"/>
          <p:nvPr/>
        </p:nvPicPr>
        <p:blipFill>
          <a:blip r:embed="rId3">
            <a:alphaModFix/>
          </a:blip>
          <a:stretch>
            <a:fillRect/>
          </a:stretch>
        </p:blipFill>
        <p:spPr>
          <a:xfrm>
            <a:off x="311690" y="1017725"/>
            <a:ext cx="1768426" cy="3928100"/>
          </a:xfrm>
          <a:prstGeom prst="rect">
            <a:avLst/>
          </a:prstGeom>
          <a:noFill/>
          <a:ln>
            <a:noFill/>
          </a:ln>
        </p:spPr>
      </p:pic>
      <p:pic>
        <p:nvPicPr>
          <p:cNvPr id="532" name="Google Shape;532;p74"/>
          <p:cNvPicPr preferRelativeResize="0"/>
          <p:nvPr/>
        </p:nvPicPr>
        <p:blipFill>
          <a:blip r:embed="rId4">
            <a:alphaModFix/>
          </a:blip>
          <a:stretch>
            <a:fillRect/>
          </a:stretch>
        </p:blipFill>
        <p:spPr>
          <a:xfrm>
            <a:off x="2378577" y="1017731"/>
            <a:ext cx="1768426" cy="3928095"/>
          </a:xfrm>
          <a:prstGeom prst="rect">
            <a:avLst/>
          </a:prstGeom>
          <a:noFill/>
          <a:ln>
            <a:noFill/>
          </a:ln>
        </p:spPr>
      </p:pic>
      <p:pic>
        <p:nvPicPr>
          <p:cNvPr id="533" name="Google Shape;533;p74"/>
          <p:cNvPicPr preferRelativeResize="0"/>
          <p:nvPr/>
        </p:nvPicPr>
        <p:blipFill>
          <a:blip r:embed="rId5">
            <a:alphaModFix/>
          </a:blip>
          <a:stretch>
            <a:fillRect/>
          </a:stretch>
        </p:blipFill>
        <p:spPr>
          <a:xfrm>
            <a:off x="4445453" y="1017731"/>
            <a:ext cx="1768426" cy="3928095"/>
          </a:xfrm>
          <a:prstGeom prst="rect">
            <a:avLst/>
          </a:prstGeom>
          <a:noFill/>
          <a:ln>
            <a:noFill/>
          </a:ln>
        </p:spPr>
      </p:pic>
      <p:pic>
        <p:nvPicPr>
          <p:cNvPr id="534" name="Google Shape;534;p74"/>
          <p:cNvPicPr preferRelativeResize="0"/>
          <p:nvPr/>
        </p:nvPicPr>
        <p:blipFill>
          <a:blip r:embed="rId6">
            <a:alphaModFix/>
          </a:blip>
          <a:stretch>
            <a:fillRect/>
          </a:stretch>
        </p:blipFill>
        <p:spPr>
          <a:xfrm>
            <a:off x="6778740" y="1017731"/>
            <a:ext cx="1768426" cy="3928095"/>
          </a:xfrm>
          <a:prstGeom prst="rect">
            <a:avLst/>
          </a:prstGeom>
          <a:noFill/>
          <a:ln>
            <a:noFill/>
          </a:ln>
        </p:spPr>
      </p:pic>
      <p:sp>
        <p:nvSpPr>
          <p:cNvPr id="535" name="Google Shape;535;p74"/>
          <p:cNvSpPr/>
          <p:nvPr/>
        </p:nvSpPr>
        <p:spPr>
          <a:xfrm>
            <a:off x="141650" y="3011250"/>
            <a:ext cx="1395000" cy="425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36" name="Google Shape;536;p74"/>
          <p:cNvCxnSpPr/>
          <p:nvPr/>
        </p:nvCxnSpPr>
        <p:spPr>
          <a:xfrm flipH="1">
            <a:off x="3233775" y="3753150"/>
            <a:ext cx="468600" cy="515400"/>
          </a:xfrm>
          <a:prstGeom prst="straightConnector1">
            <a:avLst/>
          </a:prstGeom>
          <a:noFill/>
          <a:ln cap="flat" cmpd="sng" w="28575">
            <a:solidFill>
              <a:srgbClr val="FF0000"/>
            </a:solidFill>
            <a:prstDash val="solid"/>
            <a:round/>
            <a:headEnd len="med" w="med" type="none"/>
            <a:tailEnd len="med" w="med" type="triangle"/>
          </a:ln>
        </p:spPr>
      </p:cxnSp>
      <p:sp>
        <p:nvSpPr>
          <p:cNvPr id="537" name="Google Shape;537;p74"/>
          <p:cNvSpPr/>
          <p:nvPr/>
        </p:nvSpPr>
        <p:spPr>
          <a:xfrm>
            <a:off x="4265900" y="4268550"/>
            <a:ext cx="1395000" cy="425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Debugging on the Metal</a:t>
            </a:r>
            <a:endParaRPr/>
          </a:p>
        </p:txBody>
      </p:sp>
      <p:pic>
        <p:nvPicPr>
          <p:cNvPr id="543" name="Google Shape;543;p75"/>
          <p:cNvPicPr preferRelativeResize="0"/>
          <p:nvPr/>
        </p:nvPicPr>
        <p:blipFill rotWithShape="1">
          <a:blip r:embed="rId3">
            <a:alphaModFix/>
          </a:blip>
          <a:srcRect b="0" l="485" r="485" t="0"/>
          <a:stretch/>
        </p:blipFill>
        <p:spPr>
          <a:xfrm>
            <a:off x="1330125" y="1017725"/>
            <a:ext cx="6483725" cy="3446052"/>
          </a:xfrm>
          <a:prstGeom prst="rect">
            <a:avLst/>
          </a:prstGeom>
          <a:noFill/>
          <a:ln>
            <a:noFill/>
          </a:ln>
        </p:spPr>
      </p:pic>
      <p:sp>
        <p:nvSpPr>
          <p:cNvPr id="544" name="Google Shape;544;p75"/>
          <p:cNvSpPr/>
          <p:nvPr/>
        </p:nvSpPr>
        <p:spPr>
          <a:xfrm>
            <a:off x="1263700" y="1722875"/>
            <a:ext cx="1953600" cy="401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Debugging on the Metal</a:t>
            </a:r>
            <a:endParaRPr/>
          </a:p>
        </p:txBody>
      </p:sp>
      <p:pic>
        <p:nvPicPr>
          <p:cNvPr id="550" name="Google Shape;550;p76"/>
          <p:cNvPicPr preferRelativeResize="0"/>
          <p:nvPr/>
        </p:nvPicPr>
        <p:blipFill rotWithShape="1">
          <a:blip r:embed="rId3">
            <a:alphaModFix/>
          </a:blip>
          <a:srcRect b="0" l="485" r="485" t="0"/>
          <a:stretch/>
        </p:blipFill>
        <p:spPr>
          <a:xfrm>
            <a:off x="311700" y="1017725"/>
            <a:ext cx="6483725" cy="3446052"/>
          </a:xfrm>
          <a:prstGeom prst="rect">
            <a:avLst/>
          </a:prstGeom>
          <a:noFill/>
          <a:ln>
            <a:noFill/>
          </a:ln>
        </p:spPr>
      </p:pic>
      <p:sp>
        <p:nvSpPr>
          <p:cNvPr id="551" name="Google Shape;551;p76"/>
          <p:cNvSpPr/>
          <p:nvPr/>
        </p:nvSpPr>
        <p:spPr>
          <a:xfrm>
            <a:off x="3799275" y="1236025"/>
            <a:ext cx="2045400" cy="434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52" name="Google Shape;552;p76"/>
          <p:cNvGrpSpPr/>
          <p:nvPr/>
        </p:nvGrpSpPr>
        <p:grpSpPr>
          <a:xfrm>
            <a:off x="7187478" y="1017725"/>
            <a:ext cx="1551410" cy="3446052"/>
            <a:chOff x="8060428" y="1210475"/>
            <a:chExt cx="1551410" cy="3446052"/>
          </a:xfrm>
        </p:grpSpPr>
        <p:pic>
          <p:nvPicPr>
            <p:cNvPr id="553" name="Google Shape;553;p76"/>
            <p:cNvPicPr preferRelativeResize="0"/>
            <p:nvPr/>
          </p:nvPicPr>
          <p:blipFill>
            <a:blip r:embed="rId4">
              <a:alphaModFix/>
            </a:blip>
            <a:stretch>
              <a:fillRect/>
            </a:stretch>
          </p:blipFill>
          <p:spPr>
            <a:xfrm>
              <a:off x="8060428" y="1210475"/>
              <a:ext cx="1551410" cy="3446052"/>
            </a:xfrm>
            <a:prstGeom prst="rect">
              <a:avLst/>
            </a:prstGeom>
            <a:noFill/>
            <a:ln cap="flat" cmpd="sng" w="9525">
              <a:solidFill>
                <a:schemeClr val="dk1"/>
              </a:solidFill>
              <a:prstDash val="solid"/>
              <a:round/>
              <a:headEnd len="sm" w="sm" type="none"/>
              <a:tailEnd len="sm" w="sm" type="none"/>
            </a:ln>
          </p:spPr>
        </p:pic>
        <p:pic>
          <p:nvPicPr>
            <p:cNvPr id="554" name="Google Shape;554;p76"/>
            <p:cNvPicPr preferRelativeResize="0"/>
            <p:nvPr/>
          </p:nvPicPr>
          <p:blipFill>
            <a:blip r:embed="rId5">
              <a:alphaModFix/>
            </a:blip>
            <a:stretch>
              <a:fillRect/>
            </a:stretch>
          </p:blipFill>
          <p:spPr>
            <a:xfrm>
              <a:off x="8619097" y="2716450"/>
              <a:ext cx="434081" cy="434100"/>
            </a:xfrm>
            <a:prstGeom prst="rect">
              <a:avLst/>
            </a:prstGeom>
            <a:noFill/>
            <a:ln>
              <a:noFill/>
            </a:ln>
          </p:spPr>
        </p:pic>
      </p:grpSp>
      <p:sp>
        <p:nvSpPr>
          <p:cNvPr id="555" name="Google Shape;555;p76"/>
          <p:cNvSpPr/>
          <p:nvPr/>
        </p:nvSpPr>
        <p:spPr>
          <a:xfrm>
            <a:off x="152400" y="2245625"/>
            <a:ext cx="31425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cxnSp>
        <p:nvCxnSpPr>
          <p:cNvPr id="560" name="Google Shape;560;p77"/>
          <p:cNvCxnSpPr>
            <a:stCxn id="561" idx="3"/>
            <a:endCxn id="562" idx="1"/>
          </p:cNvCxnSpPr>
          <p:nvPr/>
        </p:nvCxnSpPr>
        <p:spPr>
          <a:xfrm>
            <a:off x="2635550" y="2981725"/>
            <a:ext cx="4240800" cy="0"/>
          </a:xfrm>
          <a:prstGeom prst="straightConnector1">
            <a:avLst/>
          </a:prstGeom>
          <a:noFill/>
          <a:ln cap="flat" cmpd="sng" w="76200">
            <a:solidFill>
              <a:srgbClr val="FF0000"/>
            </a:solidFill>
            <a:prstDash val="solid"/>
            <a:round/>
            <a:headEnd len="med" w="med" type="none"/>
            <a:tailEnd len="med" w="med" type="triangle"/>
          </a:ln>
        </p:spPr>
      </p:cxnSp>
      <p:sp>
        <p:nvSpPr>
          <p:cNvPr id="563" name="Google Shape;563;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From Dev to Device</a:t>
            </a:r>
            <a:endParaRPr/>
          </a:p>
        </p:txBody>
      </p:sp>
      <p:sp>
        <p:nvSpPr>
          <p:cNvPr id="564" name="Google Shape;564;p77"/>
          <p:cNvSpPr txBox="1"/>
          <p:nvPr/>
        </p:nvSpPr>
        <p:spPr>
          <a:xfrm>
            <a:off x="3531497" y="2058175"/>
            <a:ext cx="2561100" cy="1847100"/>
          </a:xfrm>
          <a:prstGeom prst="rect">
            <a:avLst/>
          </a:prstGeom>
          <a:solidFill>
            <a:schemeClr val="lt1"/>
          </a:solid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Build a Release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Publish</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Distribute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Sign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Copy to device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Install</a:t>
            </a:r>
            <a:endParaRPr sz="1800">
              <a:solidFill>
                <a:schemeClr val="dk1"/>
              </a:solidFill>
            </a:endParaRPr>
          </a:p>
        </p:txBody>
      </p:sp>
      <p:pic>
        <p:nvPicPr>
          <p:cNvPr id="562" name="Google Shape;562;p77"/>
          <p:cNvPicPr preferRelativeResize="0"/>
          <p:nvPr/>
        </p:nvPicPr>
        <p:blipFill>
          <a:blip r:embed="rId3">
            <a:alphaModFix/>
          </a:blip>
          <a:stretch>
            <a:fillRect/>
          </a:stretch>
        </p:blipFill>
        <p:spPr>
          <a:xfrm>
            <a:off x="6876250" y="1610125"/>
            <a:ext cx="1224643" cy="2743200"/>
          </a:xfrm>
          <a:prstGeom prst="rect">
            <a:avLst/>
          </a:prstGeom>
          <a:noFill/>
          <a:ln>
            <a:noFill/>
          </a:ln>
        </p:spPr>
      </p:pic>
      <p:pic>
        <p:nvPicPr>
          <p:cNvPr id="561" name="Google Shape;561;p77"/>
          <p:cNvPicPr preferRelativeResize="0"/>
          <p:nvPr/>
        </p:nvPicPr>
        <p:blipFill>
          <a:blip r:embed="rId4">
            <a:alphaModFix/>
          </a:blip>
          <a:stretch>
            <a:fillRect/>
          </a:stretch>
        </p:blipFill>
        <p:spPr>
          <a:xfrm>
            <a:off x="749600" y="1610125"/>
            <a:ext cx="1885950"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 a Release</a:t>
            </a:r>
            <a:endParaRPr/>
          </a:p>
        </p:txBody>
      </p:sp>
      <p:pic>
        <p:nvPicPr>
          <p:cNvPr id="570" name="Google Shape;570;p78"/>
          <p:cNvPicPr preferRelativeResize="0"/>
          <p:nvPr/>
        </p:nvPicPr>
        <p:blipFill rotWithShape="1">
          <a:blip r:embed="rId3">
            <a:alphaModFix/>
          </a:blip>
          <a:srcRect b="0" l="436" r="446" t="0"/>
          <a:stretch/>
        </p:blipFill>
        <p:spPr>
          <a:xfrm>
            <a:off x="979313" y="1017725"/>
            <a:ext cx="7185379" cy="38209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 the Binaries and Resources</a:t>
            </a:r>
            <a:endParaRPr/>
          </a:p>
        </p:txBody>
      </p:sp>
      <p:pic>
        <p:nvPicPr>
          <p:cNvPr id="576" name="Google Shape;576;p79"/>
          <p:cNvPicPr preferRelativeResize="0"/>
          <p:nvPr/>
        </p:nvPicPr>
        <p:blipFill rotWithShape="1">
          <a:blip r:embed="rId3">
            <a:alphaModFix/>
          </a:blip>
          <a:srcRect b="0" l="436" r="446" t="0"/>
          <a:stretch/>
        </p:blipFill>
        <p:spPr>
          <a:xfrm>
            <a:off x="979313" y="1017725"/>
            <a:ext cx="7185379" cy="3820976"/>
          </a:xfrm>
          <a:prstGeom prst="rect">
            <a:avLst/>
          </a:prstGeom>
          <a:noFill/>
          <a:ln>
            <a:noFill/>
          </a:ln>
        </p:spPr>
      </p:pic>
      <p:pic>
        <p:nvPicPr>
          <p:cNvPr id="577" name="Google Shape;577;p79"/>
          <p:cNvPicPr preferRelativeResize="0"/>
          <p:nvPr/>
        </p:nvPicPr>
        <p:blipFill>
          <a:blip r:embed="rId4">
            <a:alphaModFix/>
          </a:blip>
          <a:stretch>
            <a:fillRect/>
          </a:stretch>
        </p:blipFill>
        <p:spPr>
          <a:xfrm>
            <a:off x="584850" y="1017725"/>
            <a:ext cx="2262625" cy="2585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80"/>
          <p:cNvPicPr preferRelativeResize="0"/>
          <p:nvPr/>
        </p:nvPicPr>
        <p:blipFill rotWithShape="1">
          <a:blip r:embed="rId3">
            <a:alphaModFix/>
          </a:blip>
          <a:srcRect b="0" l="485" r="485" t="0"/>
          <a:stretch/>
        </p:blipFill>
        <p:spPr>
          <a:xfrm>
            <a:off x="978875" y="1017726"/>
            <a:ext cx="7186252" cy="3819467"/>
          </a:xfrm>
          <a:prstGeom prst="rect">
            <a:avLst/>
          </a:prstGeom>
          <a:noFill/>
          <a:ln>
            <a:noFill/>
          </a:ln>
        </p:spPr>
      </p:pic>
      <p:sp>
        <p:nvSpPr>
          <p:cNvPr id="583" name="Google Shape;58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 the </a:t>
            </a:r>
            <a:r>
              <a:rPr lang="en"/>
              <a:t>Distribution Channel</a:t>
            </a:r>
            <a:endParaRPr/>
          </a:p>
        </p:txBody>
      </p:sp>
      <p:sp>
        <p:nvSpPr>
          <p:cNvPr id="584" name="Google Shape;584;p80"/>
          <p:cNvSpPr txBox="1"/>
          <p:nvPr/>
        </p:nvSpPr>
        <p:spPr>
          <a:xfrm>
            <a:off x="1656400" y="3765625"/>
            <a:ext cx="2545200" cy="409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Requires the </a:t>
            </a:r>
            <a:r>
              <a:rPr b="1" lang="en">
                <a:solidFill>
                  <a:schemeClr val="dk2"/>
                </a:solidFill>
              </a:rPr>
              <a:t>bundle</a:t>
            </a:r>
            <a:r>
              <a:rPr lang="en">
                <a:solidFill>
                  <a:schemeClr val="dk2"/>
                </a:solidFill>
              </a:rPr>
              <a:t> format.</a:t>
            </a:r>
            <a:endParaRPr>
              <a:solidFill>
                <a:schemeClr val="dk2"/>
              </a:solidFill>
            </a:endParaRPr>
          </a:p>
        </p:txBody>
      </p:sp>
      <p:cxnSp>
        <p:nvCxnSpPr>
          <p:cNvPr id="585" name="Google Shape;585;p80"/>
          <p:cNvCxnSpPr>
            <a:stCxn id="584" idx="3"/>
          </p:cNvCxnSpPr>
          <p:nvPr/>
        </p:nvCxnSpPr>
        <p:spPr>
          <a:xfrm flipH="1" rot="10800000">
            <a:off x="4201600" y="3348625"/>
            <a:ext cx="700200" cy="621600"/>
          </a:xfrm>
          <a:prstGeom prst="curvedConnector3">
            <a:avLst>
              <a:gd fmla="val 50000" name="adj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81"/>
          <p:cNvPicPr preferRelativeResize="0"/>
          <p:nvPr/>
        </p:nvPicPr>
        <p:blipFill rotWithShape="1">
          <a:blip r:embed="rId3">
            <a:alphaModFix/>
          </a:blip>
          <a:srcRect b="0" l="485" r="485" t="0"/>
          <a:stretch/>
        </p:blipFill>
        <p:spPr>
          <a:xfrm>
            <a:off x="978875" y="1018474"/>
            <a:ext cx="7186252" cy="3819472"/>
          </a:xfrm>
          <a:prstGeom prst="rect">
            <a:avLst/>
          </a:prstGeom>
          <a:noFill/>
          <a:ln>
            <a:noFill/>
          </a:ln>
        </p:spPr>
      </p:pic>
      <p:sp>
        <p:nvSpPr>
          <p:cNvPr id="591" name="Google Shape;59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Signing Identity</a:t>
            </a:r>
            <a:endParaRPr/>
          </a:p>
        </p:txBody>
      </p:sp>
      <p:cxnSp>
        <p:nvCxnSpPr>
          <p:cNvPr id="592" name="Google Shape;592;p81"/>
          <p:cNvCxnSpPr/>
          <p:nvPr/>
        </p:nvCxnSpPr>
        <p:spPr>
          <a:xfrm flipH="1" rot="10800000">
            <a:off x="4030200" y="3007400"/>
            <a:ext cx="406200" cy="759300"/>
          </a:xfrm>
          <a:prstGeom prst="straightConnector1">
            <a:avLst/>
          </a:prstGeom>
          <a:noFill/>
          <a:ln cap="flat" cmpd="sng" w="28575">
            <a:solidFill>
              <a:srgbClr val="FF0000"/>
            </a:solidFill>
            <a:prstDash val="solid"/>
            <a:round/>
            <a:headEnd len="med" w="med" type="triangl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82"/>
          <p:cNvPicPr preferRelativeResize="0"/>
          <p:nvPr/>
        </p:nvPicPr>
        <p:blipFill rotWithShape="1">
          <a:blip r:embed="rId3">
            <a:alphaModFix/>
          </a:blip>
          <a:srcRect b="0" l="485" r="485" t="0"/>
          <a:stretch/>
        </p:blipFill>
        <p:spPr>
          <a:xfrm>
            <a:off x="978875" y="1018475"/>
            <a:ext cx="7186252" cy="3819467"/>
          </a:xfrm>
          <a:prstGeom prst="rect">
            <a:avLst/>
          </a:prstGeom>
          <a:noFill/>
          <a:ln>
            <a:noFill/>
          </a:ln>
        </p:spPr>
      </p:pic>
      <p:sp>
        <p:nvSpPr>
          <p:cNvPr id="598" name="Google Shape;598;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 the Package for Distribution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to Device and Install</a:t>
            </a:r>
            <a:endParaRPr/>
          </a:p>
        </p:txBody>
      </p:sp>
      <p:pic>
        <p:nvPicPr>
          <p:cNvPr id="604" name="Google Shape;604;p83"/>
          <p:cNvPicPr preferRelativeResize="0"/>
          <p:nvPr/>
        </p:nvPicPr>
        <p:blipFill>
          <a:blip r:embed="rId3">
            <a:alphaModFix/>
          </a:blip>
          <a:stretch>
            <a:fillRect/>
          </a:stretch>
        </p:blipFill>
        <p:spPr>
          <a:xfrm>
            <a:off x="1051863" y="1017725"/>
            <a:ext cx="7040273" cy="3701574"/>
          </a:xfrm>
          <a:prstGeom prst="rect">
            <a:avLst/>
          </a:prstGeom>
          <a:noFill/>
          <a:ln>
            <a:noFill/>
          </a:ln>
        </p:spPr>
      </p:pic>
      <p:pic>
        <p:nvPicPr>
          <p:cNvPr id="605" name="Google Shape;605;p83"/>
          <p:cNvPicPr preferRelativeResize="0"/>
          <p:nvPr/>
        </p:nvPicPr>
        <p:blipFill rotWithShape="1">
          <a:blip r:embed="rId4">
            <a:alphaModFix/>
          </a:blip>
          <a:srcRect b="0" l="0" r="0" t="0"/>
          <a:stretch/>
        </p:blipFill>
        <p:spPr>
          <a:xfrm>
            <a:off x="6348600" y="414763"/>
            <a:ext cx="2025850" cy="4532851"/>
          </a:xfrm>
          <a:prstGeom prst="rect">
            <a:avLst/>
          </a:prstGeom>
          <a:noFill/>
          <a:ln>
            <a:noFill/>
          </a:ln>
        </p:spPr>
      </p:pic>
      <p:cxnSp>
        <p:nvCxnSpPr>
          <p:cNvPr id="606" name="Google Shape;606;p83"/>
          <p:cNvCxnSpPr/>
          <p:nvPr/>
        </p:nvCxnSpPr>
        <p:spPr>
          <a:xfrm flipH="1">
            <a:off x="1970700" y="2119000"/>
            <a:ext cx="1157700" cy="1124400"/>
          </a:xfrm>
          <a:prstGeom prst="curvedConnector3">
            <a:avLst>
              <a:gd fmla="val 0" name="adj1"/>
            </a:avLst>
          </a:prstGeom>
          <a:noFill/>
          <a:ln cap="flat" cmpd="sng" w="28575">
            <a:solidFill>
              <a:srgbClr val="FF0000"/>
            </a:solidFill>
            <a:prstDash val="solid"/>
            <a:round/>
            <a:headEnd len="med" w="med" type="none"/>
            <a:tailEnd len="med" w="med" type="triangle"/>
          </a:ln>
        </p:spPr>
      </p:cxnSp>
      <p:cxnSp>
        <p:nvCxnSpPr>
          <p:cNvPr id="607" name="Google Shape;607;p83"/>
          <p:cNvCxnSpPr/>
          <p:nvPr/>
        </p:nvCxnSpPr>
        <p:spPr>
          <a:xfrm flipH="1">
            <a:off x="5615100" y="565250"/>
            <a:ext cx="123600" cy="696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Web-based Configuration</a:t>
            </a:r>
            <a:endParaRPr/>
          </a:p>
        </p:txBody>
      </p:sp>
      <p:pic>
        <p:nvPicPr>
          <p:cNvPr id="147" name="Google Shape;147;p30"/>
          <p:cNvPicPr preferRelativeResize="0"/>
          <p:nvPr/>
        </p:nvPicPr>
        <p:blipFill rotWithShape="1">
          <a:blip r:embed="rId3">
            <a:alphaModFix/>
          </a:blip>
          <a:srcRect b="0" l="109" r="99" t="0"/>
          <a:stretch/>
        </p:blipFill>
        <p:spPr>
          <a:xfrm>
            <a:off x="1266825" y="1017725"/>
            <a:ext cx="6610351" cy="3800475"/>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t>
            </a:r>
            <a:r>
              <a:rPr lang="en"/>
              <a:t>The digital conveyor is more art than science.”</a:t>
            </a:r>
            <a:endParaRPr/>
          </a:p>
        </p:txBody>
      </p:sp>
      <p:pic>
        <p:nvPicPr>
          <p:cNvPr id="613" name="Google Shape;613;p84"/>
          <p:cNvPicPr preferRelativeResize="0"/>
          <p:nvPr/>
        </p:nvPicPr>
        <p:blipFill>
          <a:blip r:embed="rId3">
            <a:alphaModFix/>
          </a:blip>
          <a:stretch>
            <a:fillRect/>
          </a:stretch>
        </p:blipFill>
        <p:spPr>
          <a:xfrm>
            <a:off x="687275" y="1017713"/>
            <a:ext cx="7769450" cy="3288525"/>
          </a:xfrm>
          <a:prstGeom prst="rect">
            <a:avLst/>
          </a:prstGeom>
          <a:noFill/>
          <a:ln>
            <a:noFill/>
          </a:ln>
        </p:spPr>
      </p:pic>
      <p:sp>
        <p:nvSpPr>
          <p:cNvPr id="614" name="Google Shape;614;p84"/>
          <p:cNvSpPr txBox="1"/>
          <p:nvPr/>
        </p:nvSpPr>
        <p:spPr>
          <a:xfrm rot="-484">
            <a:off x="311700" y="4327208"/>
            <a:ext cx="8520600" cy="5694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FF0000"/>
                </a:solidFill>
              </a:rPr>
              <a:t>So is live coding!</a:t>
            </a:r>
            <a:endParaRPr b="1" sz="250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85"/>
          <p:cNvPicPr preferRelativeResize="0"/>
          <p:nvPr/>
        </p:nvPicPr>
        <p:blipFill rotWithShape="1">
          <a:blip r:embed="rId3">
            <a:alphaModFix/>
          </a:blip>
          <a:srcRect b="-260" l="19598" r="30291" t="260"/>
          <a:stretch/>
        </p:blipFill>
        <p:spPr>
          <a:xfrm>
            <a:off x="6606025" y="384812"/>
            <a:ext cx="2191700" cy="4373876"/>
          </a:xfrm>
          <a:prstGeom prst="rect">
            <a:avLst/>
          </a:prstGeom>
          <a:noFill/>
          <a:ln>
            <a:noFill/>
          </a:ln>
        </p:spPr>
      </p:pic>
      <p:sp>
        <p:nvSpPr>
          <p:cNvPr id="620" name="Google Shape;620;p85"/>
          <p:cNvSpPr txBox="1"/>
          <p:nvPr>
            <p:ph type="title"/>
          </p:nvPr>
        </p:nvSpPr>
        <p:spPr>
          <a:xfrm>
            <a:off x="388475" y="384825"/>
            <a:ext cx="5108100" cy="72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 To MAUI For Makers</a:t>
            </a:r>
            <a:endParaRPr/>
          </a:p>
        </p:txBody>
      </p:sp>
      <p:sp>
        <p:nvSpPr>
          <p:cNvPr id="621" name="Google Shape;621;p85"/>
          <p:cNvSpPr txBox="1"/>
          <p:nvPr>
            <p:ph idx="4294967295" type="subTitle"/>
          </p:nvPr>
        </p:nvSpPr>
        <p:spPr>
          <a:xfrm>
            <a:off x="388475" y="1918200"/>
            <a:ext cx="4555500" cy="1307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rPr lang="en"/>
              <a:t>Dennis Dunn </a:t>
            </a:r>
            <a:endParaRPr/>
          </a:p>
          <a:p>
            <a:pPr indent="0" lvl="0" marL="0" rtl="0" algn="l">
              <a:lnSpc>
                <a:spcPct val="95000"/>
              </a:lnSpc>
              <a:spcBef>
                <a:spcPts val="1200"/>
              </a:spcBef>
              <a:spcAft>
                <a:spcPts val="0"/>
              </a:spcAft>
              <a:buClr>
                <a:schemeClr val="dk1"/>
              </a:buClr>
              <a:buSzPts val="1018"/>
              <a:buFont typeface="Arial"/>
              <a:buNone/>
            </a:pPr>
            <a:r>
              <a:rPr lang="en"/>
              <a:t>ansofive@gmail.com</a:t>
            </a:r>
            <a:endParaRPr/>
          </a:p>
          <a:p>
            <a:pPr indent="0" lvl="0" marL="0" rtl="0" algn="l">
              <a:lnSpc>
                <a:spcPct val="95000"/>
              </a:lnSpc>
              <a:spcBef>
                <a:spcPts val="1200"/>
              </a:spcBef>
              <a:spcAft>
                <a:spcPts val="0"/>
              </a:spcAft>
              <a:buClr>
                <a:schemeClr val="dk1"/>
              </a:buClr>
              <a:buSzPts val="1018"/>
              <a:buFont typeface="Arial"/>
              <a:buNone/>
            </a:pPr>
            <a:r>
              <a:rPr lang="en"/>
              <a:t>https://dennisdunn.github.io</a:t>
            </a:r>
            <a:endParaRPr/>
          </a:p>
          <a:p>
            <a:pPr indent="0" lvl="0" marL="0" rtl="0" algn="l">
              <a:lnSpc>
                <a:spcPct val="95000"/>
              </a:lnSpc>
              <a:spcBef>
                <a:spcPts val="1200"/>
              </a:spcBef>
              <a:spcAft>
                <a:spcPts val="1200"/>
              </a:spcAft>
              <a:buClr>
                <a:schemeClr val="dk1"/>
              </a:buClr>
              <a:buSzPts val="1018"/>
              <a:buFont typeface="Arial"/>
              <a:buNone/>
            </a:pPr>
            <a:r>
              <a:t/>
            </a:r>
            <a:endParaRPr/>
          </a:p>
        </p:txBody>
      </p:sp>
      <p:sp>
        <p:nvSpPr>
          <p:cNvPr id="622" name="Google Shape;622;p85"/>
          <p:cNvSpPr txBox="1"/>
          <p:nvPr/>
        </p:nvSpPr>
        <p:spPr>
          <a:xfrm>
            <a:off x="388475" y="4327600"/>
            <a:ext cx="607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TL;DR;  </a:t>
            </a:r>
            <a:r>
              <a:rPr b="1" lang="en" sz="1600">
                <a:solidFill>
                  <a:schemeClr val="dk2"/>
                </a:solidFill>
              </a:rPr>
              <a:t>M</a:t>
            </a:r>
            <a:r>
              <a:rPr b="1" lang="en" sz="1600">
                <a:solidFill>
                  <a:schemeClr val="dk2"/>
                </a:solidFill>
              </a:rPr>
              <a:t>ulti-platform development is easy with MAUI.</a:t>
            </a:r>
            <a:endParaRPr b="1" sz="1600">
              <a:solidFill>
                <a:schemeClr val="dk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6"/>
          <p:cNvSpPr txBox="1"/>
          <p:nvPr/>
        </p:nvSpPr>
        <p:spPr>
          <a:xfrm>
            <a:off x="388475" y="1110525"/>
            <a:ext cx="74841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rPr>
              <a:t>Pico Life G</a:t>
            </a:r>
            <a:r>
              <a:rPr b="1" lang="en">
                <a:solidFill>
                  <a:schemeClr val="dk1"/>
                </a:solidFill>
              </a:rPr>
              <a:t>adget</a:t>
            </a:r>
            <a:endParaRPr b="1">
              <a:solidFill>
                <a:schemeClr val="dk1"/>
              </a:solidFill>
            </a:endParaRPr>
          </a:p>
          <a:p>
            <a:pPr indent="-317500" lvl="0" marL="457200" rtl="0" algn="l">
              <a:lnSpc>
                <a:spcPct val="115000"/>
              </a:lnSpc>
              <a:spcBef>
                <a:spcPts val="0"/>
              </a:spcBef>
              <a:spcAft>
                <a:spcPts val="0"/>
              </a:spcAft>
              <a:buSzPts val="1400"/>
              <a:buChar char="●"/>
            </a:pPr>
            <a:r>
              <a:rPr lang="en" u="sng">
                <a:solidFill>
                  <a:schemeClr val="hlink"/>
                </a:solidFill>
                <a:hlinkClick r:id="rId3"/>
              </a:rPr>
              <a:t>https://github.com/dennisdunn/PicoLife</a:t>
            </a:r>
            <a:r>
              <a:rPr lang="en" u="sng">
                <a:solidFill>
                  <a:schemeClr val="hlink"/>
                </a:solidFill>
                <a:hlinkClick r:id="rId4"/>
              </a:rPr>
              <a:t>gadget</a:t>
            </a:r>
            <a:endParaRPr b="1">
              <a:solidFill>
                <a:schemeClr val="dk1"/>
              </a:solidFill>
            </a:endParaRPr>
          </a:p>
          <a:p>
            <a:pPr indent="-317500" lvl="0" marL="457200" rtl="0" algn="l">
              <a:lnSpc>
                <a:spcPct val="115000"/>
              </a:lnSpc>
              <a:spcBef>
                <a:spcPts val="0"/>
              </a:spcBef>
              <a:spcAft>
                <a:spcPts val="0"/>
              </a:spcAft>
              <a:buSzPts val="1400"/>
              <a:buChar char="●"/>
            </a:pPr>
            <a:r>
              <a:rPr lang="en" u="sng">
                <a:solidFill>
                  <a:schemeClr val="hlink"/>
                </a:solidFill>
                <a:hlinkClick r:id="rId5"/>
              </a:rPr>
              <a:t>https://en.wikipedia.org/wiki/Conway's_Game_of_Life</a:t>
            </a:r>
            <a:endParaRPr/>
          </a:p>
          <a:p>
            <a:pPr indent="-317500" lvl="0" marL="457200" rtl="0" algn="l">
              <a:lnSpc>
                <a:spcPct val="115000"/>
              </a:lnSpc>
              <a:spcBef>
                <a:spcPts val="0"/>
              </a:spcBef>
              <a:spcAft>
                <a:spcPts val="0"/>
              </a:spcAft>
              <a:buSzPts val="1400"/>
              <a:buChar char="●"/>
            </a:pPr>
            <a:r>
              <a:rPr lang="en" u="sng">
                <a:solidFill>
                  <a:schemeClr val="hlink"/>
                </a:solidFill>
                <a:hlinkClick r:id="rId6"/>
              </a:rPr>
              <a:t>https://github.com/monkmakes/mm_wlan</a:t>
            </a:r>
            <a:endParaRPr>
              <a:solidFill>
                <a:schemeClr val="dk1"/>
              </a:solidFill>
            </a:endParaRPr>
          </a:p>
          <a:p>
            <a:pPr indent="-317500" lvl="0" marL="457200" rtl="0" algn="l">
              <a:lnSpc>
                <a:spcPct val="115000"/>
              </a:lnSpc>
              <a:spcBef>
                <a:spcPts val="0"/>
              </a:spcBef>
              <a:spcAft>
                <a:spcPts val="0"/>
              </a:spcAft>
              <a:buSzPts val="1400"/>
              <a:buChar char="●"/>
            </a:pPr>
            <a:r>
              <a:rPr lang="en" u="sng">
                <a:solidFill>
                  <a:schemeClr val="hlink"/>
                </a:solidFill>
                <a:hlinkClick r:id="rId7"/>
              </a:rPr>
              <a:t>https://github.com/miguelgrinberg/microdot</a:t>
            </a:r>
            <a:endParaRPr>
              <a:solidFill>
                <a:schemeClr val="dk1"/>
              </a:solidFill>
            </a:endParaRPr>
          </a:p>
          <a:p>
            <a:pPr indent="-317500" lvl="0" marL="457200" rtl="0" algn="l">
              <a:lnSpc>
                <a:spcPct val="115000"/>
              </a:lnSpc>
              <a:spcBef>
                <a:spcPts val="0"/>
              </a:spcBef>
              <a:spcAft>
                <a:spcPts val="0"/>
              </a:spcAft>
              <a:buSzPts val="1400"/>
              <a:buChar char="●"/>
            </a:pPr>
            <a:r>
              <a:rPr lang="en" u="sng">
                <a:solidFill>
                  <a:schemeClr val="hlink"/>
                </a:solidFill>
                <a:hlinkClick r:id="rId8"/>
              </a:rPr>
              <a:t>https://github.com/micropython/micropython/blob/master/examples/bluetooth/</a:t>
            </a:r>
            <a:endParaRPr>
              <a:solidFill>
                <a:schemeClr val="dk1"/>
              </a:solidFill>
            </a:endParaRPr>
          </a:p>
          <a:p>
            <a:pPr indent="0" lvl="0" marL="0" rtl="0" algn="l">
              <a:lnSpc>
                <a:spcPct val="115000"/>
              </a:lnSpc>
              <a:spcBef>
                <a:spcPts val="0"/>
              </a:spcBef>
              <a:spcAft>
                <a:spcPts val="0"/>
              </a:spcAft>
              <a:buNone/>
            </a:pPr>
            <a:r>
              <a:rPr b="1" lang="en">
                <a:solidFill>
                  <a:schemeClr val="dk1"/>
                </a:solidFill>
              </a:rPr>
              <a:t>Pico Life App</a:t>
            </a:r>
            <a:endParaRPr b="1">
              <a:solidFill>
                <a:schemeClr val="dk1"/>
              </a:solidFill>
            </a:endParaRPr>
          </a:p>
          <a:p>
            <a:pPr indent="-317500" lvl="0" marL="457200" rtl="0" algn="l">
              <a:lnSpc>
                <a:spcPct val="115000"/>
              </a:lnSpc>
              <a:spcBef>
                <a:spcPts val="0"/>
              </a:spcBef>
              <a:spcAft>
                <a:spcPts val="0"/>
              </a:spcAft>
              <a:buSzPts val="1400"/>
              <a:buChar char="●"/>
            </a:pPr>
            <a:r>
              <a:rPr lang="en" u="sng">
                <a:solidFill>
                  <a:schemeClr val="hlink"/>
                </a:solidFill>
                <a:hlinkClick r:id="rId9"/>
              </a:rPr>
              <a:t>https://github.com/dennisdunn/PicoLifeApp</a:t>
            </a:r>
            <a:endParaRPr>
              <a:solidFill>
                <a:schemeClr val="dk1"/>
              </a:solidFill>
            </a:endParaRPr>
          </a:p>
          <a:p>
            <a:pPr indent="-317500" lvl="0" marL="457200" rtl="0" algn="l">
              <a:lnSpc>
                <a:spcPct val="115000"/>
              </a:lnSpc>
              <a:spcBef>
                <a:spcPts val="0"/>
              </a:spcBef>
              <a:spcAft>
                <a:spcPts val="0"/>
              </a:spcAft>
              <a:buSzPts val="1400"/>
              <a:buChar char="●"/>
            </a:pPr>
            <a:r>
              <a:rPr lang="en" u="sng">
                <a:solidFill>
                  <a:schemeClr val="hlink"/>
                </a:solidFill>
                <a:hlinkClick r:id="rId10"/>
              </a:rPr>
              <a:t>https://learn.microsoft.com/en-us/dotnet/maui/what-is-maui?view=net-maui-8.0</a:t>
            </a:r>
            <a:endParaRPr>
              <a:solidFill>
                <a:schemeClr val="dk1"/>
              </a:solidFill>
            </a:endParaRPr>
          </a:p>
          <a:p>
            <a:pPr indent="-317500" lvl="0" marL="457200" rtl="0" algn="l">
              <a:lnSpc>
                <a:spcPct val="115000"/>
              </a:lnSpc>
              <a:spcBef>
                <a:spcPts val="0"/>
              </a:spcBef>
              <a:spcAft>
                <a:spcPts val="0"/>
              </a:spcAft>
              <a:buSzPts val="1400"/>
              <a:buChar char="●"/>
            </a:pPr>
            <a:r>
              <a:rPr lang="en" u="sng">
                <a:solidFill>
                  <a:schemeClr val="hlink"/>
                </a:solidFill>
                <a:hlinkClick r:id="rId11"/>
              </a:rPr>
              <a:t>https://learn.microsoft.com/en-us/dotnet/architecture/maui/</a:t>
            </a:r>
            <a:endParaRPr>
              <a:solidFill>
                <a:schemeClr val="dk1"/>
              </a:solidFill>
            </a:endParaRPr>
          </a:p>
          <a:p>
            <a:pPr indent="-317500" lvl="0" marL="457200" rtl="0" algn="l">
              <a:lnSpc>
                <a:spcPct val="115000"/>
              </a:lnSpc>
              <a:spcBef>
                <a:spcPts val="0"/>
              </a:spcBef>
              <a:spcAft>
                <a:spcPts val="0"/>
              </a:spcAft>
              <a:buSzPts val="1400"/>
              <a:buChar char="●"/>
            </a:pPr>
            <a:r>
              <a:rPr lang="en" u="sng">
                <a:solidFill>
                  <a:schemeClr val="hlink"/>
                </a:solidFill>
                <a:hlinkClick r:id="rId12"/>
              </a:rPr>
              <a:t>https://learn.microsoft.com/en-us/dotnet/communitytoolkit/mvvm/</a:t>
            </a:r>
            <a:endParaRPr>
              <a:solidFill>
                <a:schemeClr val="dk1"/>
              </a:solidFill>
            </a:endParaRPr>
          </a:p>
          <a:p>
            <a:pPr indent="0" lvl="0" marL="0" rtl="0" algn="l">
              <a:lnSpc>
                <a:spcPct val="115000"/>
              </a:lnSpc>
              <a:spcBef>
                <a:spcPts val="0"/>
              </a:spcBef>
              <a:spcAft>
                <a:spcPts val="0"/>
              </a:spcAft>
              <a:buNone/>
            </a:pPr>
            <a:r>
              <a:rPr b="1" lang="en">
                <a:solidFill>
                  <a:schemeClr val="dk1"/>
                </a:solidFill>
              </a:rPr>
              <a:t>Android Development</a:t>
            </a:r>
            <a:endParaRPr b="1">
              <a:solidFill>
                <a:schemeClr val="dk1"/>
              </a:solidFill>
            </a:endParaRPr>
          </a:p>
          <a:p>
            <a:pPr indent="-317500" lvl="0" marL="457200" rtl="0" algn="l">
              <a:lnSpc>
                <a:spcPct val="115000"/>
              </a:lnSpc>
              <a:spcBef>
                <a:spcPts val="0"/>
              </a:spcBef>
              <a:spcAft>
                <a:spcPts val="0"/>
              </a:spcAft>
              <a:buSzPts val="1400"/>
              <a:buChar char="●"/>
            </a:pPr>
            <a:r>
              <a:rPr lang="en" u="sng">
                <a:solidFill>
                  <a:schemeClr val="hlink"/>
                </a:solidFill>
                <a:hlinkClick r:id="rId13"/>
              </a:rPr>
              <a:t>https://developer.android.com/guide</a:t>
            </a:r>
            <a:endParaRPr b="1">
              <a:solidFill>
                <a:schemeClr val="dk1"/>
              </a:solidFill>
            </a:endParaRPr>
          </a:p>
        </p:txBody>
      </p:sp>
      <p:sp>
        <p:nvSpPr>
          <p:cNvPr id="628" name="Google Shape;628;p86"/>
          <p:cNvSpPr txBox="1"/>
          <p:nvPr>
            <p:ph idx="4294967295" type="title"/>
          </p:nvPr>
        </p:nvSpPr>
        <p:spPr>
          <a:xfrm>
            <a:off x="388475" y="384825"/>
            <a:ext cx="5108100" cy="72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 To MAUI For Makers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7"/>
          <p:cNvSpPr txBox="1"/>
          <p:nvPr>
            <p:ph type="ctrTitle"/>
          </p:nvPr>
        </p:nvSpPr>
        <p:spPr>
          <a:xfrm>
            <a:off x="311700" y="0"/>
            <a:ext cx="8520600" cy="1181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Germania One"/>
                <a:ea typeface="Germania One"/>
                <a:cs typeface="Germania One"/>
                <a:sym typeface="Germania One"/>
              </a:rPr>
              <a:t>ACHTUNG</a:t>
            </a:r>
            <a:r>
              <a:rPr lang="en"/>
              <a:t>!</a:t>
            </a:r>
            <a:endParaRPr/>
          </a:p>
        </p:txBody>
      </p:sp>
      <p:sp>
        <p:nvSpPr>
          <p:cNvPr id="634" name="Google Shape;634;p87"/>
          <p:cNvSpPr txBox="1"/>
          <p:nvPr/>
        </p:nvSpPr>
        <p:spPr>
          <a:xfrm>
            <a:off x="391875" y="1181100"/>
            <a:ext cx="84405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202122"/>
                </a:solidFill>
                <a:highlight>
                  <a:srgbClr val="FFFFFF"/>
                </a:highlight>
              </a:rPr>
              <a:t>Alles touristen und non-technischen looken peepers!</a:t>
            </a:r>
            <a:endParaRPr sz="2100">
              <a:solidFill>
                <a:srgbClr val="202122"/>
              </a:solidFill>
              <a:highlight>
                <a:srgbClr val="FFFFFF"/>
              </a:highlight>
            </a:endParaRPr>
          </a:p>
          <a:p>
            <a:pPr indent="0" lvl="0" marL="0" rtl="0" algn="l">
              <a:spcBef>
                <a:spcPts val="0"/>
              </a:spcBef>
              <a:spcAft>
                <a:spcPts val="0"/>
              </a:spcAft>
              <a:buNone/>
            </a:pPr>
            <a:r>
              <a:t/>
            </a:r>
            <a:endParaRPr sz="2100">
              <a:solidFill>
                <a:srgbClr val="202122"/>
              </a:solidFill>
              <a:highlight>
                <a:srgbClr val="FFFFFF"/>
              </a:highlight>
            </a:endParaRPr>
          </a:p>
          <a:p>
            <a:pPr indent="0" lvl="0" marL="0" rtl="0" algn="l">
              <a:spcBef>
                <a:spcPts val="0"/>
              </a:spcBef>
              <a:spcAft>
                <a:spcPts val="0"/>
              </a:spcAft>
              <a:buNone/>
            </a:pPr>
            <a:r>
              <a:rPr lang="en" sz="2100">
                <a:solidFill>
                  <a:srgbClr val="202122"/>
                </a:solidFill>
                <a:highlight>
                  <a:srgbClr val="FFFFFF"/>
                </a:highlight>
              </a:rPr>
              <a:t>Das computermachine ist nicht fuer gefingerpoken und mittengrabben.</a:t>
            </a:r>
            <a:endParaRPr sz="2100">
              <a:solidFill>
                <a:srgbClr val="202122"/>
              </a:solidFill>
              <a:highlight>
                <a:srgbClr val="FFFFFF"/>
              </a:highlight>
            </a:endParaRPr>
          </a:p>
          <a:p>
            <a:pPr indent="0" lvl="0" marL="0" rtl="0" algn="l">
              <a:spcBef>
                <a:spcPts val="0"/>
              </a:spcBef>
              <a:spcAft>
                <a:spcPts val="0"/>
              </a:spcAft>
              <a:buNone/>
            </a:pPr>
            <a:r>
              <a:t/>
            </a:r>
            <a:endParaRPr sz="2100">
              <a:solidFill>
                <a:srgbClr val="202122"/>
              </a:solidFill>
              <a:highlight>
                <a:srgbClr val="FFFFFF"/>
              </a:highlight>
            </a:endParaRPr>
          </a:p>
          <a:p>
            <a:pPr indent="0" lvl="0" marL="0" rtl="0" algn="l">
              <a:spcBef>
                <a:spcPts val="0"/>
              </a:spcBef>
              <a:spcAft>
                <a:spcPts val="0"/>
              </a:spcAft>
              <a:buNone/>
            </a:pPr>
            <a:r>
              <a:rPr lang="en" sz="2100">
                <a:solidFill>
                  <a:srgbClr val="202122"/>
                </a:solidFill>
                <a:highlight>
                  <a:srgbClr val="FFFFFF"/>
                </a:highlight>
              </a:rPr>
              <a:t>Ist easy schnappen der springenwerk, blowenfusen und poppencorken mit spitzensparken.  Ist nicht fuer gewerken bei das dumpkopfen.</a:t>
            </a:r>
            <a:endParaRPr sz="2100">
              <a:solidFill>
                <a:srgbClr val="202122"/>
              </a:solidFill>
              <a:highlight>
                <a:srgbClr val="FFFFFF"/>
              </a:highlight>
            </a:endParaRPr>
          </a:p>
          <a:p>
            <a:pPr indent="0" lvl="0" marL="0" rtl="0" algn="l">
              <a:spcBef>
                <a:spcPts val="0"/>
              </a:spcBef>
              <a:spcAft>
                <a:spcPts val="0"/>
              </a:spcAft>
              <a:buNone/>
            </a:pPr>
            <a:r>
              <a:t/>
            </a:r>
            <a:endParaRPr sz="2100">
              <a:solidFill>
                <a:srgbClr val="202122"/>
              </a:solidFill>
              <a:highlight>
                <a:srgbClr val="FFFFFF"/>
              </a:highlight>
            </a:endParaRPr>
          </a:p>
          <a:p>
            <a:pPr indent="0" lvl="0" marL="0" rtl="0" algn="l">
              <a:spcBef>
                <a:spcPts val="0"/>
              </a:spcBef>
              <a:spcAft>
                <a:spcPts val="0"/>
              </a:spcAft>
              <a:buNone/>
            </a:pPr>
            <a:r>
              <a:rPr lang="en" sz="2100">
                <a:solidFill>
                  <a:srgbClr val="202122"/>
                </a:solidFill>
                <a:highlight>
                  <a:srgbClr val="FFFFFF"/>
                </a:highlight>
              </a:rPr>
              <a:t>Das rubbernecken sichtseeren keepen das cotten-pickenen hans in das pockets muss; relaxen und watchen das blinkenlichten.</a:t>
            </a:r>
            <a:endParaRPr sz="2100">
              <a:solidFill>
                <a:srgbClr val="202122"/>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Web-based Configuration</a:t>
            </a:r>
            <a:endParaRPr/>
          </a:p>
        </p:txBody>
      </p:sp>
      <p:pic>
        <p:nvPicPr>
          <p:cNvPr id="153" name="Google Shape;153;p31"/>
          <p:cNvPicPr preferRelativeResize="0"/>
          <p:nvPr/>
        </p:nvPicPr>
        <p:blipFill rotWithShape="1">
          <a:blip r:embed="rId3">
            <a:alphaModFix/>
          </a:blip>
          <a:srcRect b="0" l="109" r="99" t="0"/>
          <a:stretch/>
        </p:blipFill>
        <p:spPr>
          <a:xfrm>
            <a:off x="1266825" y="1017725"/>
            <a:ext cx="6610351" cy="3800475"/>
          </a:xfrm>
          <a:prstGeom prst="rect">
            <a:avLst/>
          </a:prstGeom>
          <a:noFill/>
          <a:ln cap="flat" cmpd="sng" w="9525">
            <a:solidFill>
              <a:srgbClr val="9E9E9E"/>
            </a:solidFill>
            <a:prstDash val="solid"/>
            <a:round/>
            <a:headEnd len="sm" w="sm" type="none"/>
            <a:tailEnd len="sm" w="sm" type="none"/>
          </a:ln>
        </p:spPr>
      </p:pic>
      <p:sp>
        <p:nvSpPr>
          <p:cNvPr id="154" name="Google Shape;154;p31"/>
          <p:cNvSpPr txBox="1"/>
          <p:nvPr/>
        </p:nvSpPr>
        <p:spPr>
          <a:xfrm>
            <a:off x="311700" y="2775325"/>
            <a:ext cx="5021400" cy="21549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a:solidFill>
                  <a:srgbClr val="795E26"/>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app</a:t>
            </a:r>
            <a:r>
              <a:rPr lang="en">
                <a:solidFill>
                  <a:srgbClr val="795E26"/>
                </a:solidFill>
                <a:highlight>
                  <a:srgbClr val="FFFFFF"/>
                </a:highlight>
                <a:latin typeface="Consolas"/>
                <a:ea typeface="Consolas"/>
                <a:cs typeface="Consolas"/>
                <a:sym typeface="Consolas"/>
              </a:rPr>
              <a:t>.post</a:t>
            </a:r>
            <a:r>
              <a:rPr lang="en">
                <a:solidFill>
                  <a:schemeClr val="dk1"/>
                </a:solidFill>
                <a:highlight>
                  <a:srgbClr val="FFFFFF"/>
                </a:highlight>
                <a:latin typeface="Consolas"/>
                <a:ea typeface="Consolas"/>
                <a:cs typeface="Consolas"/>
                <a:sym typeface="Consolas"/>
              </a:rPr>
              <a:t>(</a:t>
            </a:r>
            <a:r>
              <a:rPr lang="en">
                <a:solidFill>
                  <a:srgbClr val="A31515"/>
                </a:solidFill>
                <a:highlight>
                  <a:srgbClr val="FFFFFF"/>
                </a:highlight>
                <a:latin typeface="Consolas"/>
                <a:ea typeface="Consolas"/>
                <a:cs typeface="Consolas"/>
                <a:sym typeface="Consolas"/>
              </a:rPr>
              <a:t>'/cells'</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rgbClr val="0000FF"/>
                </a:solidFill>
                <a:highlight>
                  <a:srgbClr val="FFFFFF"/>
                </a:highlight>
                <a:latin typeface="Consolas"/>
                <a:ea typeface="Consolas"/>
                <a:cs typeface="Consolas"/>
                <a:sym typeface="Consolas"/>
              </a:rPr>
              <a:t>async</a:t>
            </a:r>
            <a:r>
              <a:rPr lang="en">
                <a:solidFill>
                  <a:schemeClr val="dk1"/>
                </a:solidFill>
                <a:highlight>
                  <a:srgbClr val="FFFFFF"/>
                </a:highlight>
                <a:latin typeface="Consolas"/>
                <a:ea typeface="Consolas"/>
                <a:cs typeface="Consolas"/>
                <a:sym typeface="Consolas"/>
              </a:rPr>
              <a:t> </a:t>
            </a:r>
            <a:r>
              <a:rPr lang="en">
                <a:solidFill>
                  <a:srgbClr val="0000FF"/>
                </a:solidFill>
                <a:highlight>
                  <a:srgbClr val="FFFFFF"/>
                </a:highlight>
                <a:latin typeface="Consolas"/>
                <a:ea typeface="Consolas"/>
                <a:cs typeface="Consolas"/>
                <a:sym typeface="Consolas"/>
              </a:rPr>
              <a:t>def</a:t>
            </a:r>
            <a:r>
              <a:rPr lang="en">
                <a:solidFill>
                  <a:schemeClr val="dk1"/>
                </a:solidFill>
                <a:highlight>
                  <a:srgbClr val="FFFFFF"/>
                </a:highlight>
                <a:latin typeface="Consolas"/>
                <a:ea typeface="Consolas"/>
                <a:cs typeface="Consolas"/>
                <a:sym typeface="Consolas"/>
              </a:rPr>
              <a:t> </a:t>
            </a:r>
            <a:r>
              <a:rPr lang="en">
                <a:solidFill>
                  <a:srgbClr val="795E26"/>
                </a:solidFill>
                <a:highlight>
                  <a:srgbClr val="FFFFFF"/>
                </a:highlight>
                <a:latin typeface="Consolas"/>
                <a:ea typeface="Consolas"/>
                <a:cs typeface="Consolas"/>
                <a:sym typeface="Consolas"/>
              </a:rPr>
              <a:t>set_cells</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request</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
                <a:solidFill>
                  <a:srgbClr val="001080"/>
                </a:solidFill>
                <a:highlight>
                  <a:srgbClr val="FFFFFF"/>
                </a:highlight>
                <a:latin typeface="Consolas"/>
                <a:ea typeface="Consolas"/>
                <a:cs typeface="Consolas"/>
                <a:sym typeface="Consolas"/>
              </a:rPr>
              <a:t>cells</a:t>
            </a:r>
            <a:r>
              <a:rPr lang="en">
                <a:solidFill>
                  <a:schemeClr val="dk1"/>
                </a:solidFill>
                <a:highlight>
                  <a:srgbClr val="FFFFFF"/>
                </a:highlight>
                <a:latin typeface="Consolas"/>
                <a:ea typeface="Consolas"/>
                <a:cs typeface="Consolas"/>
                <a:sym typeface="Consolas"/>
              </a:rPr>
              <a:t> = {}</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r>
              <a:rPr lang="en">
                <a:solidFill>
                  <a:srgbClr val="AF00DB"/>
                </a:solidFill>
                <a:highlight>
                  <a:srgbClr val="FFFFFF"/>
                </a:highlight>
                <a:latin typeface="Consolas"/>
                <a:ea typeface="Consolas"/>
                <a:cs typeface="Consolas"/>
                <a:sym typeface="Consolas"/>
              </a:rPr>
              <a:t>for</a:t>
            </a:r>
            <a:r>
              <a:rPr lang="en">
                <a:solidFill>
                  <a:schemeClr val="dk1"/>
                </a:solidFill>
                <a:highlight>
                  <a:srgbClr val="FFFFFF"/>
                </a:highlight>
                <a:latin typeface="Consolas"/>
                <a:ea typeface="Consolas"/>
                <a:cs typeface="Consolas"/>
                <a:sym typeface="Consolas"/>
              </a:rPr>
              <a:t> </a:t>
            </a:r>
            <a:r>
              <a:rPr lang="en">
                <a:solidFill>
                  <a:srgbClr val="001080"/>
                </a:solidFill>
                <a:highlight>
                  <a:srgbClr val="FFFFFF"/>
                </a:highlight>
                <a:latin typeface="Consolas"/>
                <a:ea typeface="Consolas"/>
                <a:cs typeface="Consolas"/>
                <a:sym typeface="Consolas"/>
              </a:rPr>
              <a:t>cell</a:t>
            </a:r>
            <a:r>
              <a:rPr lang="en">
                <a:solidFill>
                  <a:schemeClr val="dk1"/>
                </a:solidFill>
                <a:highlight>
                  <a:srgbClr val="FFFFFF"/>
                </a:highlight>
                <a:latin typeface="Consolas"/>
                <a:ea typeface="Consolas"/>
                <a:cs typeface="Consolas"/>
                <a:sym typeface="Consolas"/>
              </a:rPr>
              <a:t> </a:t>
            </a:r>
            <a:r>
              <a:rPr lang="en">
                <a:solidFill>
                  <a:srgbClr val="AF00DB"/>
                </a:solidFill>
                <a:highlight>
                  <a:srgbClr val="FFFFFF"/>
                </a:highlight>
                <a:latin typeface="Consolas"/>
                <a:ea typeface="Consolas"/>
                <a:cs typeface="Consolas"/>
                <a:sym typeface="Consolas"/>
              </a:rPr>
              <a:t>in</a:t>
            </a:r>
            <a:r>
              <a:rPr lang="en">
                <a:solidFill>
                  <a:schemeClr val="dk1"/>
                </a:solidFill>
                <a:highlight>
                  <a:srgbClr val="FFFFFF"/>
                </a:highlight>
                <a:latin typeface="Consolas"/>
                <a:ea typeface="Consolas"/>
                <a:cs typeface="Consolas"/>
                <a:sym typeface="Consolas"/>
              </a:rPr>
              <a:t> </a:t>
            </a:r>
            <a:r>
              <a:rPr lang="en">
                <a:solidFill>
                  <a:srgbClr val="001080"/>
                </a:solidFill>
                <a:highlight>
                  <a:srgbClr val="FFFFFF"/>
                </a:highlight>
                <a:latin typeface="Consolas"/>
                <a:ea typeface="Consolas"/>
                <a:cs typeface="Consolas"/>
                <a:sym typeface="Consolas"/>
              </a:rPr>
              <a:t>request</a:t>
            </a:r>
            <a:r>
              <a:rPr lang="en">
                <a:solidFill>
                  <a:schemeClr val="dk1"/>
                </a:solidFill>
                <a:highlight>
                  <a:srgbClr val="FFFFFF"/>
                </a:highlight>
                <a:latin typeface="Consolas"/>
                <a:ea typeface="Consolas"/>
                <a:cs typeface="Consolas"/>
                <a:sym typeface="Consolas"/>
              </a:rPr>
              <a:t>.json:</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r>
              <a:rPr lang="en">
                <a:solidFill>
                  <a:srgbClr val="001080"/>
                </a:solidFill>
                <a:highlight>
                  <a:srgbClr val="FFFFFF"/>
                </a:highlight>
                <a:latin typeface="Consolas"/>
                <a:ea typeface="Consolas"/>
                <a:cs typeface="Consolas"/>
                <a:sym typeface="Consolas"/>
              </a:rPr>
              <a:t>cells</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cell</a:t>
            </a:r>
            <a:r>
              <a:rPr lang="en">
                <a:solidFill>
                  <a:schemeClr val="dk1"/>
                </a:solidFill>
                <a:highlight>
                  <a:srgbClr val="FFFFFF"/>
                </a:highlight>
                <a:latin typeface="Consolas"/>
                <a:ea typeface="Consolas"/>
                <a:cs typeface="Consolas"/>
                <a:sym typeface="Consolas"/>
              </a:rPr>
              <a:t>[</a:t>
            </a:r>
            <a:r>
              <a:rPr lang="en">
                <a:solidFill>
                  <a:srgbClr val="A31515"/>
                </a:solidFill>
                <a:highlight>
                  <a:srgbClr val="FFFFFF"/>
                </a:highlight>
                <a:latin typeface="Consolas"/>
                <a:ea typeface="Consolas"/>
                <a:cs typeface="Consolas"/>
                <a:sym typeface="Consolas"/>
              </a:rPr>
              <a:t>'x'</a:t>
            </a:r>
            <a:r>
              <a:rPr lang="en">
                <a:solidFill>
                  <a:schemeClr val="dk1"/>
                </a:solidFill>
                <a:highlight>
                  <a:srgbClr val="FFFFFF"/>
                </a:highlight>
                <a:latin typeface="Consolas"/>
                <a:ea typeface="Consolas"/>
                <a:cs typeface="Consolas"/>
                <a:sym typeface="Consolas"/>
              </a:rPr>
              <a:t>], </a:t>
            </a:r>
            <a:r>
              <a:rPr lang="en">
                <a:solidFill>
                  <a:srgbClr val="001080"/>
                </a:solidFill>
                <a:highlight>
                  <a:srgbClr val="FFFFFF"/>
                </a:highlight>
                <a:latin typeface="Consolas"/>
                <a:ea typeface="Consolas"/>
                <a:cs typeface="Consolas"/>
                <a:sym typeface="Consolas"/>
              </a:rPr>
              <a:t>cell</a:t>
            </a:r>
            <a:r>
              <a:rPr lang="en">
                <a:solidFill>
                  <a:schemeClr val="dk1"/>
                </a:solidFill>
                <a:highlight>
                  <a:srgbClr val="FFFFFF"/>
                </a:highlight>
                <a:latin typeface="Consolas"/>
                <a:ea typeface="Consolas"/>
                <a:cs typeface="Consolas"/>
                <a:sym typeface="Consolas"/>
              </a:rPr>
              <a:t>[</a:t>
            </a:r>
            <a:r>
              <a:rPr lang="en">
                <a:solidFill>
                  <a:srgbClr val="A31515"/>
                </a:solidFill>
                <a:highlight>
                  <a:srgbClr val="FFFFFF"/>
                </a:highlight>
                <a:latin typeface="Consolas"/>
                <a:ea typeface="Consolas"/>
                <a:cs typeface="Consolas"/>
                <a:sym typeface="Consolas"/>
              </a:rPr>
              <a:t>'y'</a:t>
            </a:r>
            <a:r>
              <a:rPr lang="en">
                <a:solidFill>
                  <a:schemeClr val="dk1"/>
                </a:solidFill>
                <a:highlight>
                  <a:srgbClr val="FFFFFF"/>
                </a:highlight>
                <a:latin typeface="Consolas"/>
                <a:ea typeface="Consolas"/>
                <a:cs typeface="Consolas"/>
                <a:sym typeface="Consolas"/>
              </a:rPr>
              <a:t>])] = </a:t>
            </a:r>
            <a:r>
              <a:rPr lang="en">
                <a:solidFill>
                  <a:srgbClr val="A31515"/>
                </a:solidFill>
                <a:highlight>
                  <a:srgbClr val="FFFFFF"/>
                </a:highlight>
                <a:latin typeface="Consolas"/>
                <a:ea typeface="Consolas"/>
                <a:cs typeface="Consolas"/>
                <a:sym typeface="Consolas"/>
              </a:rPr>
              <a:t>"green"</a:t>
            </a:r>
            <a:endParaRPr>
              <a:solidFill>
                <a:srgbClr val="A31515"/>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a:t>
            </a:r>
            <a:r>
              <a:rPr lang="en">
                <a:solidFill>
                  <a:srgbClr val="001080"/>
                </a:solidFill>
                <a:highlight>
                  <a:srgbClr val="FFFFFF"/>
                </a:highlight>
                <a:latin typeface="Consolas"/>
                <a:ea typeface="Consolas"/>
                <a:cs typeface="Consolas"/>
                <a:sym typeface="Consolas"/>
              </a:rPr>
              <a:t>self</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_display</a:t>
            </a:r>
            <a:r>
              <a:rPr lang="en">
                <a:solidFill>
                  <a:schemeClr val="dk1"/>
                </a:solidFill>
                <a:highlight>
                  <a:srgbClr val="FFFFFF"/>
                </a:highlight>
                <a:latin typeface="Consolas"/>
                <a:ea typeface="Consolas"/>
                <a:cs typeface="Consolas"/>
                <a:sym typeface="Consolas"/>
              </a:rPr>
              <a:t>.clear()</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a:solidFill>
                  <a:schemeClr val="dk1"/>
                </a:solidFill>
                <a:highlight>
                  <a:srgbClr val="FFFFFF"/>
                </a:highlight>
                <a:latin typeface="Consolas"/>
                <a:ea typeface="Consolas"/>
                <a:cs typeface="Consolas"/>
                <a:sym typeface="Consolas"/>
              </a:rPr>
              <a:t>      </a:t>
            </a:r>
            <a:r>
              <a:rPr lang="en">
                <a:solidFill>
                  <a:srgbClr val="001080"/>
                </a:solidFill>
                <a:highlight>
                  <a:srgbClr val="FFFFFF"/>
                </a:highlight>
                <a:latin typeface="Consolas"/>
                <a:ea typeface="Consolas"/>
                <a:cs typeface="Consolas"/>
                <a:sym typeface="Consolas"/>
              </a:rPr>
              <a:t>self</a:t>
            </a:r>
            <a:r>
              <a:rPr lang="en">
                <a:solidFill>
                  <a:schemeClr val="dk1"/>
                </a:solidFill>
                <a:highlight>
                  <a:srgbClr val="FFFFFF"/>
                </a:highlight>
                <a:latin typeface="Consolas"/>
                <a:ea typeface="Consolas"/>
                <a:cs typeface="Consolas"/>
                <a:sym typeface="Consolas"/>
              </a:rPr>
              <a:t>.</a:t>
            </a:r>
            <a:r>
              <a:rPr lang="en">
                <a:solidFill>
                  <a:srgbClr val="001080"/>
                </a:solidFill>
                <a:highlight>
                  <a:srgbClr val="FFFFFF"/>
                </a:highlight>
                <a:latin typeface="Consolas"/>
                <a:ea typeface="Consolas"/>
                <a:cs typeface="Consolas"/>
                <a:sym typeface="Consolas"/>
              </a:rPr>
              <a:t>_ca</a:t>
            </a:r>
            <a:r>
              <a:rPr lang="en">
                <a:solidFill>
                  <a:schemeClr val="dk1"/>
                </a:solidFill>
                <a:highlight>
                  <a:srgbClr val="FFFFFF"/>
                </a:highlight>
                <a:latin typeface="Consolas"/>
                <a:ea typeface="Consolas"/>
                <a:cs typeface="Consolas"/>
                <a:sym typeface="Consolas"/>
              </a:rPr>
              <a:t>.cells = </a:t>
            </a:r>
            <a:r>
              <a:rPr lang="en">
                <a:solidFill>
                  <a:srgbClr val="001080"/>
                </a:solidFill>
                <a:highlight>
                  <a:srgbClr val="FFFFFF"/>
                </a:highlight>
                <a:latin typeface="Consolas"/>
                <a:ea typeface="Consolas"/>
                <a:cs typeface="Consolas"/>
                <a:sym typeface="Consolas"/>
              </a:rPr>
              <a:t>cells</a:t>
            </a:r>
            <a:endParaRPr>
              <a:solidFill>
                <a:schemeClr val="dk2"/>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is Your Friend</a:t>
            </a:r>
            <a:endParaRPr/>
          </a:p>
        </p:txBody>
      </p:sp>
      <p:pic>
        <p:nvPicPr>
          <p:cNvPr id="160" name="Google Shape;160;p32"/>
          <p:cNvPicPr preferRelativeResize="0"/>
          <p:nvPr/>
        </p:nvPicPr>
        <p:blipFill>
          <a:blip r:embed="rId3">
            <a:alphaModFix/>
          </a:blip>
          <a:stretch>
            <a:fillRect/>
          </a:stretch>
        </p:blipFill>
        <p:spPr>
          <a:xfrm>
            <a:off x="947950" y="1017725"/>
            <a:ext cx="7248112" cy="3820975"/>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3"/>
          <p:cNvPicPr preferRelativeResize="0"/>
          <p:nvPr/>
        </p:nvPicPr>
        <p:blipFill>
          <a:blip r:embed="rId3">
            <a:alphaModFix/>
          </a:blip>
          <a:stretch>
            <a:fillRect/>
          </a:stretch>
        </p:blipFill>
        <p:spPr>
          <a:xfrm>
            <a:off x="946400" y="1017717"/>
            <a:ext cx="7251193" cy="3818349"/>
          </a:xfrm>
          <a:prstGeom prst="rect">
            <a:avLst/>
          </a:prstGeom>
          <a:noFill/>
          <a:ln cap="flat" cmpd="sng" w="9525">
            <a:solidFill>
              <a:srgbClr val="9E9E9E"/>
            </a:solidFill>
            <a:prstDash val="solid"/>
            <a:round/>
            <a:headEnd len="sm" w="sm" type="none"/>
            <a:tailEnd len="sm" w="sm" type="none"/>
          </a:ln>
        </p:spPr>
      </p:pic>
      <p:sp>
        <p:nvSpPr>
          <p:cNvPr id="166" name="Google Shape;16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the Bluetooth Module</a:t>
            </a:r>
            <a:endParaRPr/>
          </a:p>
        </p:txBody>
      </p:sp>
      <p:pic>
        <p:nvPicPr>
          <p:cNvPr id="167" name="Google Shape;167;p33"/>
          <p:cNvPicPr preferRelativeResize="0"/>
          <p:nvPr/>
        </p:nvPicPr>
        <p:blipFill rotWithShape="1">
          <a:blip r:embed="rId4">
            <a:alphaModFix/>
          </a:blip>
          <a:srcRect b="4709" l="126470" r="-126470" t="-4710"/>
          <a:stretch/>
        </p:blipFill>
        <p:spPr>
          <a:xfrm>
            <a:off x="1350138" y="1290139"/>
            <a:ext cx="6443725" cy="3498022"/>
          </a:xfrm>
          <a:prstGeom prst="rect">
            <a:avLst/>
          </a:prstGeom>
          <a:noFill/>
          <a:ln>
            <a:noFill/>
          </a:ln>
        </p:spPr>
      </p:pic>
      <p:grpSp>
        <p:nvGrpSpPr>
          <p:cNvPr id="168" name="Google Shape;168;p33"/>
          <p:cNvGrpSpPr/>
          <p:nvPr/>
        </p:nvGrpSpPr>
        <p:grpSpPr>
          <a:xfrm>
            <a:off x="2746125" y="556863"/>
            <a:ext cx="6086163" cy="3724338"/>
            <a:chOff x="5348250" y="-12650"/>
            <a:chExt cx="6086163" cy="3724338"/>
          </a:xfrm>
        </p:grpSpPr>
        <p:sp>
          <p:nvSpPr>
            <p:cNvPr id="169" name="Google Shape;169;p33"/>
            <p:cNvSpPr/>
            <p:nvPr/>
          </p:nvSpPr>
          <p:spPr>
            <a:xfrm>
              <a:off x="5348250" y="2832688"/>
              <a:ext cx="2139900" cy="879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33"/>
            <p:cNvSpPr txBox="1"/>
            <p:nvPr/>
          </p:nvSpPr>
          <p:spPr>
            <a:xfrm>
              <a:off x="7394013" y="-12650"/>
              <a:ext cx="4040400" cy="15699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a:solidFill>
                    <a:srgbClr val="0000FF"/>
                  </a:solidFill>
                  <a:highlight>
                    <a:srgbClr val="FFFFFF"/>
                  </a:highlight>
                  <a:latin typeface="Consolas"/>
                  <a:ea typeface="Consolas"/>
                  <a:cs typeface="Consolas"/>
                  <a:sym typeface="Consolas"/>
                </a:rPr>
                <a:t>def</a:t>
              </a:r>
              <a:r>
                <a:rPr lang="en">
                  <a:solidFill>
                    <a:schemeClr val="dk1"/>
                  </a:solidFill>
                  <a:highlight>
                    <a:srgbClr val="FFFFFF"/>
                  </a:highlight>
                  <a:latin typeface="Consolas"/>
                  <a:ea typeface="Consolas"/>
                  <a:cs typeface="Consolas"/>
                  <a:sym typeface="Consolas"/>
                </a:rPr>
                <a:t> on_rx():</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source = uart.read().decode().strip()</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f = open(DATA_FILE,</a:t>
              </a:r>
              <a:r>
                <a:rPr lang="en">
                  <a:solidFill>
                    <a:srgbClr val="A31515"/>
                  </a:solidFill>
                  <a:highlight>
                    <a:srgbClr val="FFFFFF"/>
                  </a:highlight>
                  <a:latin typeface="Consolas"/>
                  <a:ea typeface="Consolas"/>
                  <a:cs typeface="Consolas"/>
                  <a:sym typeface="Consolas"/>
                </a:rPr>
                <a:t>'w'</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f.write(source)</a:t>
              </a:r>
              <a:endParaRPr>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engine.load(eval(source))</a:t>
              </a:r>
              <a:endParaRPr>
                <a:solidFill>
                  <a:schemeClr val="dk2"/>
                </a:solidFill>
                <a:latin typeface="Consolas"/>
                <a:ea typeface="Consolas"/>
                <a:cs typeface="Consolas"/>
                <a:sym typeface="Consolas"/>
              </a:endParaRPr>
            </a:p>
          </p:txBody>
        </p:sp>
        <p:cxnSp>
          <p:nvCxnSpPr>
            <p:cNvPr id="171" name="Google Shape;171;p33"/>
            <p:cNvCxnSpPr>
              <a:stCxn id="169" idx="6"/>
              <a:endCxn id="170" idx="2"/>
            </p:cNvCxnSpPr>
            <p:nvPr/>
          </p:nvCxnSpPr>
          <p:spPr>
            <a:xfrm flipH="1" rot="10800000">
              <a:off x="7488150" y="1557388"/>
              <a:ext cx="1926000" cy="1714800"/>
            </a:xfrm>
            <a:prstGeom prst="curvedConnector2">
              <a:avLst/>
            </a:prstGeom>
            <a:noFill/>
            <a:ln cap="flat" cmpd="sng" w="28575">
              <a:solidFill>
                <a:srgbClr val="FF0000"/>
              </a:solidFill>
              <a:prstDash val="solid"/>
              <a:round/>
              <a:headEnd len="med" w="med" type="none"/>
              <a:tailEnd len="med" w="med" type="triangle"/>
            </a:ln>
          </p:spPr>
        </p:cxn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